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3"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4BF9-5347-4FE7-8140-406BE25E71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26A86D-8ED0-4C0D-AF8B-A9403686FC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2DC14C-2160-4BBF-9A4F-DAB1CCB2CC29}"/>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12399B29-4259-482A-A3D5-2C4C27E3B6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9D46C3-0E98-4701-BDA1-20C786487B94}"/>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546030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88B7A-4D75-4D70-99AA-ADCCAD1234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971602-1464-4BAC-950C-12BCC63F2FC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38A8B2-1208-445D-8BB6-D53148260EFC}"/>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35DC9203-D314-4F37-A1F8-8A4E8E5230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8D678E-2442-4A53-A6CA-5E773724BF0F}"/>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874064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6E02-50A9-4454-9331-3A32EA1D3A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A4C3AA-2197-41BD-A495-EF0E988214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F8D882D-BB85-411B-A942-CB9BD91F26A4}"/>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CB813FF8-AA9E-4675-9238-339EAB53FB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30DEA5-2F2C-4B0D-98A3-81D28A53576C}"/>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2943695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7C73-E41B-4B10-9E7D-F07FE9DF2F0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C6C0B9-84A1-4C88-B2AE-D3319BD7B4C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141E17-2A02-48E9-AEBD-4F7CCD0A9AF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0B4564-6C4F-4AF5-AC8D-FD081BF735F5}"/>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6" name="Footer Placeholder 5">
            <a:extLst>
              <a:ext uri="{FF2B5EF4-FFF2-40B4-BE49-F238E27FC236}">
                <a16:creationId xmlns:a16="http://schemas.microsoft.com/office/drawing/2014/main" id="{0281C6A5-FDB1-4231-BF3D-0A0506204F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ADEDA9-1784-4836-AA70-DADDF99F9CDB}"/>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1917114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B8E0-3AF2-4E3E-8A46-990129714C4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E46A90-27AA-4F94-A9D3-55776014C0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6551B7-C36C-4714-B420-5C574EEB2B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076CB3-95FD-429E-AD24-32B152E9B6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2C88D5-9697-4075-BE74-CEA09010E15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31C73A-A916-4D7F-B2A3-0FFCA974B898}"/>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8" name="Footer Placeholder 7">
            <a:extLst>
              <a:ext uri="{FF2B5EF4-FFF2-40B4-BE49-F238E27FC236}">
                <a16:creationId xmlns:a16="http://schemas.microsoft.com/office/drawing/2014/main" id="{951178A6-DEF7-48FF-B137-7D8FEB5E251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1A23A20-AE28-4371-8261-ACC54EFB49F3}"/>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4267676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BC16-C688-4B5B-ADEE-5273EAC052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DDB043-BC42-4836-ACA5-6691B0BB8AD6}"/>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4" name="Footer Placeholder 3">
            <a:extLst>
              <a:ext uri="{FF2B5EF4-FFF2-40B4-BE49-F238E27FC236}">
                <a16:creationId xmlns:a16="http://schemas.microsoft.com/office/drawing/2014/main" id="{22B2E0C3-344D-431A-83D4-3A16915D799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B3148B-299E-40BE-AAD2-D27F1E55CF76}"/>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2263960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25D128-9E7E-4A23-929D-356E9D58C074}"/>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3" name="Footer Placeholder 2">
            <a:extLst>
              <a:ext uri="{FF2B5EF4-FFF2-40B4-BE49-F238E27FC236}">
                <a16:creationId xmlns:a16="http://schemas.microsoft.com/office/drawing/2014/main" id="{1B62AAE0-0382-4BEB-A507-BD64758B9F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FC474B7-6F0C-4205-9BD5-5E899D7CE2FC}"/>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432909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44A4-7BD7-4C74-A6E4-B012EAB8BC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03A87F-970E-4DF4-A3CD-D61A850B3A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30AFC2E-39F5-4E16-9DA9-48D0355AF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F4AB63-1D2A-473C-BC97-32DC23DB48AF}"/>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6" name="Footer Placeholder 5">
            <a:extLst>
              <a:ext uri="{FF2B5EF4-FFF2-40B4-BE49-F238E27FC236}">
                <a16:creationId xmlns:a16="http://schemas.microsoft.com/office/drawing/2014/main" id="{184C67D4-F5CC-4778-A22A-F39B3F4098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E2A796-01D2-4959-9526-04FB40E94171}"/>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401131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C12CB-C4D9-435C-85B5-AD509E7F17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2736C82-5932-4587-8B58-684A1F7F0B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A02911-51BB-49C0-B613-567B2F1C88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EC9E12-E040-406A-A2A8-169FADF22C7C}"/>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6" name="Footer Placeholder 5">
            <a:extLst>
              <a:ext uri="{FF2B5EF4-FFF2-40B4-BE49-F238E27FC236}">
                <a16:creationId xmlns:a16="http://schemas.microsoft.com/office/drawing/2014/main" id="{8C6DD9CC-39CC-4BAE-BF16-BE21B4266E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AC47E9-C2B6-4C2C-92B2-3260D7FC81E2}"/>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20909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4C56D-F5DB-43B4-A40E-B164073A7DD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3FF83A-B2E9-4225-BB45-0805E8D99E3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E77F8A-3711-4C05-989F-46606A3F7C29}"/>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B4A87157-5BF8-4D51-B37E-D4CCC1D007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300605-FF7E-4164-BF70-F03F00BEF05F}"/>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134678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1819E6-6241-46B1-9947-B07DC8A09D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69A927-8661-4AE2-A270-3072D44B264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86C107-E0D1-4CC4-95D7-8AF06D5C3E6F}"/>
              </a:ext>
            </a:extLst>
          </p:cNvPr>
          <p:cNvSpPr>
            <a:spLocks noGrp="1"/>
          </p:cNvSpPr>
          <p:nvPr>
            <p:ph type="dt" sz="half" idx="10"/>
          </p:nvPr>
        </p:nvSpPr>
        <p:spPr/>
        <p:txBody>
          <a:body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216EA7E5-AB8A-4300-B776-6FFEAA588E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F3784E-CC50-4295-A24C-97C9E9FCEEB6}"/>
              </a:ext>
            </a:extLst>
          </p:cNvPr>
          <p:cNvSpPr>
            <a:spLocks noGrp="1"/>
          </p:cNvSpPr>
          <p:nvPr>
            <p:ph type="sldNum" sz="quarter" idx="12"/>
          </p:nvPr>
        </p:nvSpPr>
        <p:spPr/>
        <p:txBody>
          <a:bodyPr/>
          <a:lstStyle/>
          <a:p>
            <a:fld id="{7C2161A3-17BC-44BD-9E76-5CD83793AEDD}" type="slidenum">
              <a:rPr lang="en-GB" smtClean="0"/>
              <a:t>‹#›</a:t>
            </a:fld>
            <a:endParaRPr lang="en-GB"/>
          </a:p>
        </p:txBody>
      </p:sp>
    </p:spTree>
    <p:extLst>
      <p:ext uri="{BB962C8B-B14F-4D97-AF65-F5344CB8AC3E}">
        <p14:creationId xmlns:p14="http://schemas.microsoft.com/office/powerpoint/2010/main" val="480912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50DB3-9F3F-438B-BEDD-275F30BFD2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0B7C36-825C-4F96-9825-2DD8BD8F68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4BF3C6-9963-4576-B24B-85E3B6192A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8687D-05D3-4DA1-B677-E040C65909FF}" type="datetimeFigureOut">
              <a:rPr lang="en-GB" smtClean="0"/>
              <a:t>05/01/2021</a:t>
            </a:fld>
            <a:endParaRPr lang="en-GB"/>
          </a:p>
        </p:txBody>
      </p:sp>
      <p:sp>
        <p:nvSpPr>
          <p:cNvPr id="5" name="Footer Placeholder 4">
            <a:extLst>
              <a:ext uri="{FF2B5EF4-FFF2-40B4-BE49-F238E27FC236}">
                <a16:creationId xmlns:a16="http://schemas.microsoft.com/office/drawing/2014/main" id="{A4B87F0F-EE00-455B-8CBA-AA8767B63F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016A963-C999-4785-9DE7-2B15A6E877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2161A3-17BC-44BD-9E76-5CD83793AEDD}" type="slidenum">
              <a:rPr lang="en-GB" smtClean="0"/>
              <a:t>‹#›</a:t>
            </a:fld>
            <a:endParaRPr lang="en-GB"/>
          </a:p>
        </p:txBody>
      </p:sp>
    </p:spTree>
    <p:extLst>
      <p:ext uri="{BB962C8B-B14F-4D97-AF65-F5344CB8AC3E}">
        <p14:creationId xmlns:p14="http://schemas.microsoft.com/office/powerpoint/2010/main" val="1258473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eg"/><Relationship Id="rId7" Type="http://schemas.openxmlformats.org/officeDocument/2006/relationships/image" Target="../media/image22.jp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FC07-31D5-4338-9653-F00C3F5B79AF}"/>
              </a:ext>
            </a:extLst>
          </p:cNvPr>
          <p:cNvSpPr>
            <a:spLocks noGrp="1"/>
          </p:cNvSpPr>
          <p:nvPr>
            <p:ph type="ctrTitle"/>
          </p:nvPr>
        </p:nvSpPr>
        <p:spPr/>
        <p:txBody>
          <a:bodyPr/>
          <a:lstStyle/>
          <a:p>
            <a:r>
              <a:rPr lang="en-GB" dirty="0"/>
              <a:t>SPACE</a:t>
            </a:r>
          </a:p>
        </p:txBody>
      </p:sp>
      <p:sp>
        <p:nvSpPr>
          <p:cNvPr id="3" name="Subtitle 2">
            <a:extLst>
              <a:ext uri="{FF2B5EF4-FFF2-40B4-BE49-F238E27FC236}">
                <a16:creationId xmlns:a16="http://schemas.microsoft.com/office/drawing/2014/main" id="{690FCAE4-5E5E-42A2-827D-AE364F8837F3}"/>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58320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7A83EE-BF72-47AD-B392-78C35317CC14}"/>
              </a:ext>
            </a:extLst>
          </p:cNvPr>
          <p:cNvSpPr txBox="1"/>
          <p:nvPr/>
        </p:nvSpPr>
        <p:spPr>
          <a:xfrm>
            <a:off x="1814732" y="928468"/>
            <a:ext cx="8314006" cy="707886"/>
          </a:xfrm>
          <a:prstGeom prst="rect">
            <a:avLst/>
          </a:prstGeom>
          <a:noFill/>
        </p:spPr>
        <p:txBody>
          <a:bodyPr wrap="square" rtlCol="0">
            <a:spAutoFit/>
          </a:bodyPr>
          <a:lstStyle/>
          <a:p>
            <a:pPr algn="ctr"/>
            <a:r>
              <a:rPr lang="en-GB" sz="4000" dirty="0">
                <a:latin typeface="Comic Sans MS" panose="030F0702030302020204" pitchFamily="66" charset="0"/>
              </a:rPr>
              <a:t>SENSORY SPACE PLAY</a:t>
            </a:r>
          </a:p>
        </p:txBody>
      </p:sp>
      <p:sp>
        <p:nvSpPr>
          <p:cNvPr id="6" name="TextBox 5">
            <a:extLst>
              <a:ext uri="{FF2B5EF4-FFF2-40B4-BE49-F238E27FC236}">
                <a16:creationId xmlns:a16="http://schemas.microsoft.com/office/drawing/2014/main" id="{665D65D1-0A21-4086-B1FB-34D86931DFD0}"/>
              </a:ext>
            </a:extLst>
          </p:cNvPr>
          <p:cNvSpPr txBox="1"/>
          <p:nvPr/>
        </p:nvSpPr>
        <p:spPr>
          <a:xfrm>
            <a:off x="562707" y="1786597"/>
            <a:ext cx="5809957" cy="4678204"/>
          </a:xfrm>
          <a:prstGeom prst="rect">
            <a:avLst/>
          </a:prstGeom>
          <a:noFill/>
        </p:spPr>
        <p:txBody>
          <a:bodyPr wrap="square" rtlCol="0">
            <a:spAutoFit/>
          </a:bodyPr>
          <a:lstStyle/>
          <a:p>
            <a:r>
              <a:rPr lang="en-GB" sz="2800" dirty="0">
                <a:latin typeface="Comic Sans MS" panose="030F0702030302020204" pitchFamily="66" charset="0"/>
              </a:rPr>
              <a:t>Cover trays with tin foil and then fill trays with black peas or similar, to represent space. Use brightly coloured bouncy balls to represent planets and glow in the dark stars. Help pupils find items. “Find me a star,” or “find me a small ball,” or “find one the same,” type questions can be used.</a:t>
            </a:r>
          </a:p>
          <a:p>
            <a:endParaRPr lang="en-GB" dirty="0"/>
          </a:p>
        </p:txBody>
      </p:sp>
      <p:pic>
        <p:nvPicPr>
          <p:cNvPr id="1028" name="Picture 4" descr="https://besttoys4toddlers.com/wp-content/uploads/2015/10/Galaxy-Sensory-Bin.jpg">
            <a:extLst>
              <a:ext uri="{FF2B5EF4-FFF2-40B4-BE49-F238E27FC236}">
                <a16:creationId xmlns:a16="http://schemas.microsoft.com/office/drawing/2014/main" id="{30B66AD2-2120-4A8D-83B9-0A455E706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048" y="2403809"/>
            <a:ext cx="4045048" cy="2920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017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0CFA-23BC-41C3-9099-2244D4F89D57}"/>
              </a:ext>
            </a:extLst>
          </p:cNvPr>
          <p:cNvSpPr>
            <a:spLocks noGrp="1"/>
          </p:cNvSpPr>
          <p:nvPr>
            <p:ph type="title"/>
          </p:nvPr>
        </p:nvSpPr>
        <p:spPr/>
        <p:txBody>
          <a:bodyPr/>
          <a:lstStyle/>
          <a:p>
            <a:pPr algn="ctr"/>
            <a:r>
              <a:rPr lang="en-GB" dirty="0">
                <a:latin typeface="Comic Sans MS" panose="030F0702030302020204" pitchFamily="66" charset="0"/>
              </a:rPr>
              <a:t>MATCHING CARDS</a:t>
            </a:r>
          </a:p>
        </p:txBody>
      </p:sp>
      <p:sp>
        <p:nvSpPr>
          <p:cNvPr id="3" name="Content Placeholder 2">
            <a:extLst>
              <a:ext uri="{FF2B5EF4-FFF2-40B4-BE49-F238E27FC236}">
                <a16:creationId xmlns:a16="http://schemas.microsoft.com/office/drawing/2014/main" id="{90C895FD-F588-465F-AE27-0996A78D6D84}"/>
              </a:ext>
            </a:extLst>
          </p:cNvPr>
          <p:cNvSpPr>
            <a:spLocks noGrp="1"/>
          </p:cNvSpPr>
          <p:nvPr>
            <p:ph sz="half" idx="1"/>
          </p:nvPr>
        </p:nvSpPr>
        <p:spPr/>
        <p:txBody>
          <a:bodyPr/>
          <a:lstStyle/>
          <a:p>
            <a:pPr marL="0" indent="0">
              <a:buNone/>
            </a:pPr>
            <a:r>
              <a:rPr lang="en-GB" dirty="0">
                <a:latin typeface="Comic Sans MS" panose="030F0702030302020204" pitchFamily="66" charset="0"/>
              </a:rPr>
              <a:t>Create 2 sets of pictures linked to a space theme. Make the pictures quite different </a:t>
            </a:r>
            <a:r>
              <a:rPr lang="en-GB" dirty="0" err="1">
                <a:latin typeface="Comic Sans MS" panose="030F0702030302020204" pitchFamily="66" charset="0"/>
              </a:rPr>
              <a:t>eg</a:t>
            </a:r>
            <a:r>
              <a:rPr lang="en-GB" dirty="0">
                <a:latin typeface="Comic Sans MS" panose="030F0702030302020204" pitchFamily="66" charset="0"/>
              </a:rPr>
              <a:t> a planet, a star, a rocket, an alien and a spaceman. Print out at a size appropriate to your pupils and laminate. Use for simple 1:1 matching, or vocab work (“Give me the rocket.”) Use to make choices etc.</a:t>
            </a:r>
          </a:p>
        </p:txBody>
      </p:sp>
      <p:pic>
        <p:nvPicPr>
          <p:cNvPr id="2054" name="Picture 6" descr="Free to Use Public Domain Rocketship Clip Art | Cartoon spaceship, Clip  art, Art images">
            <a:extLst>
              <a:ext uri="{FF2B5EF4-FFF2-40B4-BE49-F238E27FC236}">
                <a16:creationId xmlns:a16="http://schemas.microsoft.com/office/drawing/2014/main" id="{A1993BB8-EB38-450A-8928-CC136ACF536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93760" y="1943460"/>
            <a:ext cx="1576991" cy="154225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ree to Use Public Domain Rocketship Clip Art | Cartoon spaceship, Clip  art, Art images">
            <a:extLst>
              <a:ext uri="{FF2B5EF4-FFF2-40B4-BE49-F238E27FC236}">
                <a16:creationId xmlns:a16="http://schemas.microsoft.com/office/drawing/2014/main" id="{19428668-3150-4F34-B9E7-C4E9B4568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4711" y="3738489"/>
            <a:ext cx="1576992" cy="154225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stronaut Clip Art Images Free For Commercial Use | Astronaut cartoon,  Outer space, Astronaut">
            <a:extLst>
              <a:ext uri="{FF2B5EF4-FFF2-40B4-BE49-F238E27FC236}">
                <a16:creationId xmlns:a16="http://schemas.microsoft.com/office/drawing/2014/main" id="{A192ED9E-D6B8-43CB-B7EA-7C97E7C9F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9757" y="3738488"/>
            <a:ext cx="1284996" cy="17155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Astronaut Clip Art Images Free For Commercial Use | Astronaut cartoon,  Outer space, Astronaut">
            <a:extLst>
              <a:ext uri="{FF2B5EF4-FFF2-40B4-BE49-F238E27FC236}">
                <a16:creationId xmlns:a16="http://schemas.microsoft.com/office/drawing/2014/main" id="{ADB02AA1-BF35-49C8-9D30-392C1E7C3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052" y="1670508"/>
            <a:ext cx="1284996" cy="1715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04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E1AD6-B672-4732-80C8-480F70DE30F4}"/>
              </a:ext>
            </a:extLst>
          </p:cNvPr>
          <p:cNvSpPr>
            <a:spLocks noGrp="1"/>
          </p:cNvSpPr>
          <p:nvPr>
            <p:ph type="title"/>
          </p:nvPr>
        </p:nvSpPr>
        <p:spPr/>
        <p:txBody>
          <a:bodyPr/>
          <a:lstStyle/>
          <a:p>
            <a:pPr algn="ctr"/>
            <a:r>
              <a:rPr lang="en-GB" dirty="0">
                <a:latin typeface="Comic Sans MS" panose="030F0702030302020204" pitchFamily="66" charset="0"/>
              </a:rPr>
              <a:t>SPACE PLAY DOUGH</a:t>
            </a:r>
          </a:p>
        </p:txBody>
      </p:sp>
      <p:sp>
        <p:nvSpPr>
          <p:cNvPr id="3" name="Content Placeholder 2">
            <a:extLst>
              <a:ext uri="{FF2B5EF4-FFF2-40B4-BE49-F238E27FC236}">
                <a16:creationId xmlns:a16="http://schemas.microsoft.com/office/drawing/2014/main" id="{AC1695A7-9C7A-43E0-A066-AE7D432C8FFD}"/>
              </a:ext>
            </a:extLst>
          </p:cNvPr>
          <p:cNvSpPr>
            <a:spLocks noGrp="1"/>
          </p:cNvSpPr>
          <p:nvPr>
            <p:ph sz="half" idx="1"/>
          </p:nvPr>
        </p:nvSpPr>
        <p:spPr/>
        <p:txBody>
          <a:bodyPr>
            <a:normAutofit fontScale="92500" lnSpcReduction="10000"/>
          </a:bodyPr>
          <a:lstStyle/>
          <a:p>
            <a:pPr marL="0" indent="0">
              <a:buNone/>
            </a:pPr>
            <a:r>
              <a:rPr lang="en-GB" dirty="0">
                <a:latin typeface="Comic Sans MS" panose="030F0702030302020204" pitchFamily="66" charset="0"/>
              </a:rPr>
              <a:t>To make the dough use 3 cups of water, 3 cups of flour, 1.5 cups of salt, 3 tbsp of veg oil, 3 tsp of cream of tartar. Mix together over a low heat until it clumps together. Break into 3 pieces and colour with blue, pink and yellow colouring (wear gloves if you want). Mix in some tiny edible sugar stars or silver balls. Now it is ready to play with. Roll, squish, cut etc.</a:t>
            </a:r>
          </a:p>
        </p:txBody>
      </p:sp>
      <p:pic>
        <p:nvPicPr>
          <p:cNvPr id="3074" name="Picture 2" descr="https://www.theinspirationedit.com/wp-content/uploads/2019/04/Final-3.jpg">
            <a:extLst>
              <a:ext uri="{FF2B5EF4-FFF2-40B4-BE49-F238E27FC236}">
                <a16:creationId xmlns:a16="http://schemas.microsoft.com/office/drawing/2014/main" id="{5A139A88-E77C-4A34-AAE6-1F7EDB1E4CC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26622" y="1690688"/>
            <a:ext cx="290089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96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3C19-DA4D-4137-B4E6-5E85A44BB95A}"/>
              </a:ext>
            </a:extLst>
          </p:cNvPr>
          <p:cNvSpPr>
            <a:spLocks noGrp="1"/>
          </p:cNvSpPr>
          <p:nvPr>
            <p:ph type="title"/>
          </p:nvPr>
        </p:nvSpPr>
        <p:spPr/>
        <p:txBody>
          <a:bodyPr/>
          <a:lstStyle/>
          <a:p>
            <a:pPr algn="ctr"/>
            <a:r>
              <a:rPr lang="en-GB" dirty="0">
                <a:latin typeface="Comic Sans MS" panose="030F0702030302020204" pitchFamily="66" charset="0"/>
              </a:rPr>
              <a:t>FOIL PRINTED MOON SURFACE</a:t>
            </a:r>
          </a:p>
        </p:txBody>
      </p:sp>
      <p:sp>
        <p:nvSpPr>
          <p:cNvPr id="3" name="Content Placeholder 2">
            <a:extLst>
              <a:ext uri="{FF2B5EF4-FFF2-40B4-BE49-F238E27FC236}">
                <a16:creationId xmlns:a16="http://schemas.microsoft.com/office/drawing/2014/main" id="{AC818CF2-5CCF-44BE-A117-A09E67C61CFC}"/>
              </a:ext>
            </a:extLst>
          </p:cNvPr>
          <p:cNvSpPr>
            <a:spLocks noGrp="1"/>
          </p:cNvSpPr>
          <p:nvPr>
            <p:ph sz="half" idx="1"/>
          </p:nvPr>
        </p:nvSpPr>
        <p:spPr/>
        <p:txBody>
          <a:bodyPr>
            <a:normAutofit fontScale="92500" lnSpcReduction="10000"/>
          </a:bodyPr>
          <a:lstStyle/>
          <a:p>
            <a:pPr marL="0" indent="0">
              <a:buNone/>
            </a:pPr>
            <a:r>
              <a:rPr lang="en-GB" dirty="0">
                <a:latin typeface="Comic Sans MS" panose="030F0702030302020204" pitchFamily="66" charset="0"/>
              </a:rPr>
              <a:t>Cut a large white circle from paper. Shape some foil into balls and press one side flat. Mix up different shades of grey, dip the foil into them and use to stamp/print over the circle. Using different shades will allow you to build up a cratered moon surface effect. Once dry mount on a black background with little white stars printed on with white paint.</a:t>
            </a:r>
          </a:p>
        </p:txBody>
      </p:sp>
      <p:pic>
        <p:nvPicPr>
          <p:cNvPr id="6" name="Content Placeholder 5">
            <a:extLst>
              <a:ext uri="{FF2B5EF4-FFF2-40B4-BE49-F238E27FC236}">
                <a16:creationId xmlns:a16="http://schemas.microsoft.com/office/drawing/2014/main" id="{094020D2-7FF5-493E-BECA-E7499D6D290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2" y="2082948"/>
            <a:ext cx="5181600" cy="3499068"/>
          </a:xfrm>
        </p:spPr>
      </p:pic>
    </p:spTree>
    <p:extLst>
      <p:ext uri="{BB962C8B-B14F-4D97-AF65-F5344CB8AC3E}">
        <p14:creationId xmlns:p14="http://schemas.microsoft.com/office/powerpoint/2010/main" val="1275631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7A30-E70F-41FD-A0AC-D00B62533648}"/>
              </a:ext>
            </a:extLst>
          </p:cNvPr>
          <p:cNvSpPr>
            <a:spLocks noGrp="1"/>
          </p:cNvSpPr>
          <p:nvPr>
            <p:ph type="title"/>
          </p:nvPr>
        </p:nvSpPr>
        <p:spPr/>
        <p:txBody>
          <a:bodyPr/>
          <a:lstStyle/>
          <a:p>
            <a:pPr algn="ctr"/>
            <a:r>
              <a:rPr lang="en-GB" dirty="0">
                <a:latin typeface="Comic Sans MS" panose="030F0702030302020204" pitchFamily="66" charset="0"/>
              </a:rPr>
              <a:t>SOLAR SYSTEM STRETCHES</a:t>
            </a:r>
          </a:p>
        </p:txBody>
      </p:sp>
      <p:sp>
        <p:nvSpPr>
          <p:cNvPr id="3" name="Content Placeholder 2">
            <a:extLst>
              <a:ext uri="{FF2B5EF4-FFF2-40B4-BE49-F238E27FC236}">
                <a16:creationId xmlns:a16="http://schemas.microsoft.com/office/drawing/2014/main" id="{BA06D230-5385-4CF7-A725-7E5DC58609B5}"/>
              </a:ext>
            </a:extLst>
          </p:cNvPr>
          <p:cNvSpPr>
            <a:spLocks noGrp="1"/>
          </p:cNvSpPr>
          <p:nvPr>
            <p:ph sz="half" idx="1"/>
          </p:nvPr>
        </p:nvSpPr>
        <p:spPr/>
        <p:txBody>
          <a:bodyPr>
            <a:normAutofit fontScale="92500"/>
          </a:bodyPr>
          <a:lstStyle/>
          <a:p>
            <a:pPr marL="0" indent="0">
              <a:buNone/>
            </a:pPr>
            <a:endParaRPr lang="en-GB" sz="2400" dirty="0">
              <a:latin typeface="Comic Sans MS" panose="030F0702030302020204" pitchFamily="66" charset="0"/>
            </a:endParaRPr>
          </a:p>
          <a:p>
            <a:pPr marL="0" indent="0">
              <a:buNone/>
            </a:pPr>
            <a:endParaRPr lang="en-GB" sz="2400" dirty="0">
              <a:latin typeface="Comic Sans MS" panose="030F0702030302020204" pitchFamily="66" charset="0"/>
            </a:endParaRPr>
          </a:p>
          <a:p>
            <a:pPr marL="0" indent="0">
              <a:buNone/>
            </a:pPr>
            <a:r>
              <a:rPr lang="en-GB" sz="2400" dirty="0">
                <a:latin typeface="Comic Sans MS" panose="030F0702030302020204" pitchFamily="66" charset="0"/>
              </a:rPr>
              <a:t>Reaching high up to the sky</a:t>
            </a:r>
          </a:p>
          <a:p>
            <a:pPr marL="0" indent="0">
              <a:buNone/>
            </a:pPr>
            <a:r>
              <a:rPr lang="en-GB" sz="2400" dirty="0">
                <a:latin typeface="Comic Sans MS" panose="030F0702030302020204" pitchFamily="66" charset="0"/>
              </a:rPr>
              <a:t>Wave to spacemen flying by</a:t>
            </a:r>
          </a:p>
          <a:p>
            <a:pPr marL="0" indent="0">
              <a:buNone/>
            </a:pPr>
            <a:r>
              <a:rPr lang="en-GB" sz="2400" dirty="0">
                <a:latin typeface="Comic Sans MS" panose="030F0702030302020204" pitchFamily="66" charset="0"/>
              </a:rPr>
              <a:t>Planets orbit side to side</a:t>
            </a:r>
          </a:p>
          <a:p>
            <a:pPr marL="0" indent="0">
              <a:buNone/>
            </a:pPr>
            <a:r>
              <a:rPr lang="en-GB" sz="2400" dirty="0">
                <a:latin typeface="Comic Sans MS" panose="030F0702030302020204" pitchFamily="66" charset="0"/>
              </a:rPr>
              <a:t>Here come aliens! Time to hide!</a:t>
            </a:r>
          </a:p>
        </p:txBody>
      </p:sp>
      <p:sp>
        <p:nvSpPr>
          <p:cNvPr id="4" name="Content Placeholder 3">
            <a:extLst>
              <a:ext uri="{FF2B5EF4-FFF2-40B4-BE49-F238E27FC236}">
                <a16:creationId xmlns:a16="http://schemas.microsoft.com/office/drawing/2014/main" id="{5141A76E-4361-4F5B-9437-DBE0FF56CB35}"/>
              </a:ext>
            </a:extLst>
          </p:cNvPr>
          <p:cNvSpPr>
            <a:spLocks noGrp="1"/>
          </p:cNvSpPr>
          <p:nvPr>
            <p:ph sz="half" idx="2"/>
          </p:nvPr>
        </p:nvSpPr>
        <p:spPr>
          <a:xfrm>
            <a:off x="7427741" y="2289859"/>
            <a:ext cx="4328159" cy="2971458"/>
          </a:xfrm>
        </p:spPr>
        <p:txBody>
          <a:bodyPr>
            <a:normAutofit fontScale="92500"/>
          </a:bodyPr>
          <a:lstStyle/>
          <a:p>
            <a:pPr marL="0" indent="0">
              <a:buNone/>
            </a:pPr>
            <a:r>
              <a:rPr lang="en-GB" dirty="0">
                <a:latin typeface="Comic Sans MS" panose="030F0702030302020204" pitchFamily="66" charset="0"/>
              </a:rPr>
              <a:t>Reach up with the pupils – if they can independently do so encourage that. Wave next. Then move arms/bodies from side to side. Finally use a cloth/scarf to cover heads.</a:t>
            </a:r>
          </a:p>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p:txBody>
      </p:sp>
      <p:pic>
        <p:nvPicPr>
          <p:cNvPr id="4102" name="Picture 6" descr="Cartoon Alien Monsters! | Cute little aliens :) | Pinterest | Monster  quilt, Monster clipart, Cute monsters">
            <a:extLst>
              <a:ext uri="{FF2B5EF4-FFF2-40B4-BE49-F238E27FC236}">
                <a16:creationId xmlns:a16="http://schemas.microsoft.com/office/drawing/2014/main" id="{141A0E3A-9834-4D83-98C4-6FCE7C72E2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1903" y="2421695"/>
            <a:ext cx="1638972"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840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3C955-E430-403F-9162-8A999A97E3EC}"/>
              </a:ext>
            </a:extLst>
          </p:cNvPr>
          <p:cNvSpPr>
            <a:spLocks noGrp="1"/>
          </p:cNvSpPr>
          <p:nvPr>
            <p:ph type="title"/>
          </p:nvPr>
        </p:nvSpPr>
        <p:spPr/>
        <p:txBody>
          <a:bodyPr/>
          <a:lstStyle/>
          <a:p>
            <a:pPr algn="ctr"/>
            <a:r>
              <a:rPr lang="en-GB" dirty="0">
                <a:latin typeface="Comic Sans MS" panose="030F0702030302020204" pitchFamily="66" charset="0"/>
              </a:rPr>
              <a:t>GOING TO SPACE SONG</a:t>
            </a:r>
          </a:p>
        </p:txBody>
      </p:sp>
      <p:sp>
        <p:nvSpPr>
          <p:cNvPr id="3" name="Content Placeholder 2">
            <a:extLst>
              <a:ext uri="{FF2B5EF4-FFF2-40B4-BE49-F238E27FC236}">
                <a16:creationId xmlns:a16="http://schemas.microsoft.com/office/drawing/2014/main" id="{79F71CB4-BC16-42EE-BE50-6C357CC7FCA6}"/>
              </a:ext>
            </a:extLst>
          </p:cNvPr>
          <p:cNvSpPr>
            <a:spLocks noGrp="1"/>
          </p:cNvSpPr>
          <p:nvPr>
            <p:ph sz="half" idx="1"/>
          </p:nvPr>
        </p:nvSpPr>
        <p:spPr/>
        <p:txBody>
          <a:bodyPr>
            <a:normAutofit fontScale="92500" lnSpcReduction="10000"/>
          </a:bodyPr>
          <a:lstStyle/>
          <a:p>
            <a:pPr marL="0" indent="0">
              <a:buNone/>
            </a:pPr>
            <a:r>
              <a:rPr lang="en-GB" sz="1600" b="1" dirty="0">
                <a:latin typeface="Comic Sans MS" panose="030F0702030302020204" pitchFamily="66" charset="0"/>
              </a:rPr>
              <a:t>To tune of This Old Man.</a:t>
            </a:r>
          </a:p>
          <a:p>
            <a:pPr marL="0" indent="0">
              <a:buNone/>
            </a:pPr>
            <a:r>
              <a:rPr lang="en-GB" sz="1400" dirty="0">
                <a:latin typeface="Comic Sans MS" panose="030F0702030302020204" pitchFamily="66" charset="0"/>
              </a:rPr>
              <a:t>Going to space,</a:t>
            </a:r>
          </a:p>
          <a:p>
            <a:pPr marL="0" indent="0">
              <a:buNone/>
            </a:pPr>
            <a:r>
              <a:rPr lang="en-GB" sz="1400" dirty="0">
                <a:latin typeface="Comic Sans MS" panose="030F0702030302020204" pitchFamily="66" charset="0"/>
              </a:rPr>
              <a:t>Going to space,</a:t>
            </a:r>
          </a:p>
          <a:p>
            <a:pPr marL="0" indent="0">
              <a:buNone/>
            </a:pPr>
            <a:r>
              <a:rPr lang="en-GB" sz="1400" b="1" u="sng" dirty="0">
                <a:latin typeface="Comic Sans MS" panose="030F0702030302020204" pitchFamily="66" charset="0"/>
              </a:rPr>
              <a:t>Holly</a:t>
            </a:r>
            <a:r>
              <a:rPr lang="en-GB" sz="1400" dirty="0">
                <a:latin typeface="Comic Sans MS" panose="030F0702030302020204" pitchFamily="66" charset="0"/>
              </a:rPr>
              <a:t> Class are going to space,</a:t>
            </a:r>
          </a:p>
          <a:p>
            <a:pPr marL="0" indent="0">
              <a:buNone/>
            </a:pPr>
            <a:r>
              <a:rPr lang="en-GB" sz="1400" dirty="0">
                <a:latin typeface="Comic Sans MS" panose="030F0702030302020204" pitchFamily="66" charset="0"/>
              </a:rPr>
              <a:t>What will we find when we reach that distant place?</a:t>
            </a:r>
          </a:p>
          <a:p>
            <a:pPr marL="0" indent="0">
              <a:buNone/>
            </a:pPr>
            <a:r>
              <a:rPr lang="en-GB" sz="1400" b="1" u="sng" dirty="0">
                <a:latin typeface="Comic Sans MS" panose="030F0702030302020204" pitchFamily="66" charset="0"/>
              </a:rPr>
              <a:t>Holly</a:t>
            </a:r>
            <a:r>
              <a:rPr lang="en-GB" sz="1400" dirty="0">
                <a:latin typeface="Comic Sans MS" panose="030F0702030302020204" pitchFamily="66" charset="0"/>
              </a:rPr>
              <a:t> Class are going to space</a:t>
            </a:r>
          </a:p>
          <a:p>
            <a:pPr marL="0" indent="0">
              <a:buNone/>
            </a:pPr>
            <a:r>
              <a:rPr lang="en-GB" sz="1400" dirty="0">
                <a:latin typeface="Comic Sans MS" panose="030F0702030302020204" pitchFamily="66" charset="0"/>
              </a:rPr>
              <a:t>10, 9, 8, 7, 6 etc</a:t>
            </a:r>
          </a:p>
          <a:p>
            <a:pPr marL="0" indent="0">
              <a:buNone/>
            </a:pPr>
            <a:r>
              <a:rPr lang="en-GB" sz="1700" b="1" dirty="0">
                <a:latin typeface="Comic Sans MS" panose="030F0702030302020204" pitchFamily="66" charset="0"/>
              </a:rPr>
              <a:t>To tune of You Cannae Shove Your Granny</a:t>
            </a:r>
          </a:p>
          <a:p>
            <a:pPr marL="0" indent="0">
              <a:buNone/>
            </a:pPr>
            <a:r>
              <a:rPr lang="en-GB" sz="1400" dirty="0">
                <a:latin typeface="Comic Sans MS" panose="030F0702030302020204" pitchFamily="66" charset="0"/>
              </a:rPr>
              <a:t>We found </a:t>
            </a:r>
            <a:r>
              <a:rPr lang="en-GB" sz="1400" b="1" dirty="0">
                <a:latin typeface="Comic Sans MS" panose="030F0702030302020204" pitchFamily="66" charset="0"/>
              </a:rPr>
              <a:t>aliens, </a:t>
            </a:r>
            <a:r>
              <a:rPr lang="en-GB" sz="1400" dirty="0">
                <a:latin typeface="Comic Sans MS" panose="030F0702030302020204" pitchFamily="66" charset="0"/>
              </a:rPr>
              <a:t>aliens, aliens out in space</a:t>
            </a:r>
          </a:p>
          <a:p>
            <a:pPr marL="0" indent="0">
              <a:buNone/>
            </a:pPr>
            <a:r>
              <a:rPr lang="en-GB" sz="1400" dirty="0">
                <a:latin typeface="Comic Sans MS" panose="030F0702030302020204" pitchFamily="66" charset="0"/>
              </a:rPr>
              <a:t>We found aliens, aliens, aliens out in space</a:t>
            </a:r>
          </a:p>
          <a:p>
            <a:pPr marL="0" indent="0">
              <a:buNone/>
            </a:pPr>
            <a:r>
              <a:rPr lang="en-GB" sz="1400" dirty="0">
                <a:latin typeface="Comic Sans MS" panose="030F0702030302020204" pitchFamily="66" charset="0"/>
              </a:rPr>
              <a:t>We found aliens, aliens, aliens,</a:t>
            </a:r>
          </a:p>
          <a:p>
            <a:pPr marL="0" indent="0">
              <a:buNone/>
            </a:pPr>
            <a:r>
              <a:rPr lang="en-GB" sz="1400" dirty="0">
                <a:latin typeface="Comic Sans MS" panose="030F0702030302020204" pitchFamily="66" charset="0"/>
              </a:rPr>
              <a:t>Aliens, aliens, aliens,</a:t>
            </a:r>
          </a:p>
          <a:p>
            <a:pPr marL="0" indent="0">
              <a:buNone/>
            </a:pPr>
            <a:r>
              <a:rPr lang="en-GB" sz="1400" dirty="0">
                <a:latin typeface="Comic Sans MS" panose="030F0702030302020204" pitchFamily="66" charset="0"/>
              </a:rPr>
              <a:t>Aliens, aliens, aliens out in space</a:t>
            </a:r>
          </a:p>
          <a:p>
            <a:pPr marL="0" indent="0">
              <a:buNone/>
            </a:pPr>
            <a:endParaRPr lang="en-GB" sz="1400" dirty="0">
              <a:latin typeface="Comic Sans MS" panose="030F0702030302020204" pitchFamily="66" charset="0"/>
            </a:endParaRPr>
          </a:p>
          <a:p>
            <a:pPr marL="0" indent="0">
              <a:buNone/>
            </a:pPr>
            <a:r>
              <a:rPr lang="en-GB" sz="1400" b="1" dirty="0">
                <a:latin typeface="Comic Sans MS" panose="030F0702030302020204" pitchFamily="66" charset="0"/>
              </a:rPr>
              <a:t>change as required</a:t>
            </a:r>
            <a:endParaRPr lang="en-GB" sz="1400" dirty="0">
              <a:latin typeface="Comic Sans MS" panose="030F0702030302020204" pitchFamily="66" charset="0"/>
            </a:endParaRPr>
          </a:p>
          <a:p>
            <a:pPr marL="0" indent="0">
              <a:buNone/>
            </a:pPr>
            <a:endParaRPr lang="en-GB" sz="1400" dirty="0">
              <a:latin typeface="Comic Sans MS" panose="030F0702030302020204" pitchFamily="66" charset="0"/>
            </a:endParaRPr>
          </a:p>
          <a:p>
            <a:pPr marL="0" indent="0">
              <a:buNone/>
            </a:pPr>
            <a:endParaRPr lang="en-GB" sz="1400" dirty="0">
              <a:latin typeface="Comic Sans MS" panose="030F0702030302020204" pitchFamily="66" charset="0"/>
            </a:endParaRPr>
          </a:p>
          <a:p>
            <a:pPr marL="0" indent="0">
              <a:buNone/>
            </a:pPr>
            <a:endParaRPr lang="en-GB" sz="1400" dirty="0">
              <a:latin typeface="Comic Sans MS" panose="030F0702030302020204" pitchFamily="66" charset="0"/>
            </a:endParaRPr>
          </a:p>
        </p:txBody>
      </p:sp>
      <p:sp>
        <p:nvSpPr>
          <p:cNvPr id="4" name="Content Placeholder 3">
            <a:extLst>
              <a:ext uri="{FF2B5EF4-FFF2-40B4-BE49-F238E27FC236}">
                <a16:creationId xmlns:a16="http://schemas.microsoft.com/office/drawing/2014/main" id="{90321153-171E-4ED8-AC7B-5F09D8E65924}"/>
              </a:ext>
            </a:extLst>
          </p:cNvPr>
          <p:cNvSpPr>
            <a:spLocks noGrp="1"/>
          </p:cNvSpPr>
          <p:nvPr>
            <p:ph sz="half" idx="2"/>
          </p:nvPr>
        </p:nvSpPr>
        <p:spPr>
          <a:xfrm>
            <a:off x="6172200" y="1825625"/>
            <a:ext cx="5181600" cy="2706618"/>
          </a:xfrm>
        </p:spPr>
        <p:txBody>
          <a:bodyPr>
            <a:normAutofit fontScale="92500" lnSpcReduction="10000"/>
          </a:bodyPr>
          <a:lstStyle/>
          <a:p>
            <a:r>
              <a:rPr lang="en-GB" dirty="0"/>
              <a:t>Sing through the verse and after the countdown allow a pupil to choose a picture of something from space – alien, satellite, space junk, craters etc.</a:t>
            </a:r>
          </a:p>
          <a:p>
            <a:r>
              <a:rPr lang="en-GB" dirty="0"/>
              <a:t>Sing the second verse.</a:t>
            </a:r>
          </a:p>
          <a:p>
            <a:r>
              <a:rPr lang="en-GB" dirty="0"/>
              <a:t>Repeat so that everyone has a turn.</a:t>
            </a:r>
          </a:p>
          <a:p>
            <a:endParaRPr lang="en-GB" dirty="0"/>
          </a:p>
        </p:txBody>
      </p:sp>
      <p:pic>
        <p:nvPicPr>
          <p:cNvPr id="1026" name="Picture 2" descr="Space junk: Astronomers worry as private companies push ahead with  satellite launches">
            <a:extLst>
              <a:ext uri="{FF2B5EF4-FFF2-40B4-BE49-F238E27FC236}">
                <a16:creationId xmlns:a16="http://schemas.microsoft.com/office/drawing/2014/main" id="{9C881734-FB3B-48E8-8159-8E9423D7D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7735" y="4532243"/>
            <a:ext cx="2090530" cy="209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773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1CCB-5D89-44FC-AF59-32E5BFE5992B}"/>
              </a:ext>
            </a:extLst>
          </p:cNvPr>
          <p:cNvSpPr>
            <a:spLocks noGrp="1"/>
          </p:cNvSpPr>
          <p:nvPr>
            <p:ph type="title"/>
          </p:nvPr>
        </p:nvSpPr>
        <p:spPr/>
        <p:txBody>
          <a:bodyPr/>
          <a:lstStyle/>
          <a:p>
            <a:pPr algn="ctr"/>
            <a:r>
              <a:rPr lang="en-GB" dirty="0">
                <a:latin typeface="Comic Sans MS" panose="030F0702030302020204" pitchFamily="66" charset="0"/>
              </a:rPr>
              <a:t>JUNK MODEL ROCKET</a:t>
            </a:r>
          </a:p>
        </p:txBody>
      </p:sp>
      <p:sp>
        <p:nvSpPr>
          <p:cNvPr id="3" name="Content Placeholder 2">
            <a:extLst>
              <a:ext uri="{FF2B5EF4-FFF2-40B4-BE49-F238E27FC236}">
                <a16:creationId xmlns:a16="http://schemas.microsoft.com/office/drawing/2014/main" id="{2B541AF9-CDD9-4CE0-90B0-3A84199A1E0E}"/>
              </a:ext>
            </a:extLst>
          </p:cNvPr>
          <p:cNvSpPr>
            <a:spLocks noGrp="1"/>
          </p:cNvSpPr>
          <p:nvPr>
            <p:ph sz="half" idx="1"/>
          </p:nvPr>
        </p:nvSpPr>
        <p:spPr/>
        <p:txBody>
          <a:bodyPr>
            <a:normAutofit lnSpcReduction="10000"/>
          </a:bodyPr>
          <a:lstStyle/>
          <a:p>
            <a:pPr marL="0" indent="0">
              <a:buNone/>
            </a:pPr>
            <a:r>
              <a:rPr lang="en-GB" sz="2400" dirty="0">
                <a:latin typeface="Comic Sans MS" panose="030F0702030302020204" pitchFamily="66" charset="0"/>
              </a:rPr>
              <a:t>Paint a plastic bottle white (mixing </a:t>
            </a:r>
            <a:r>
              <a:rPr lang="en-GB" sz="2400" dirty="0" err="1">
                <a:latin typeface="Comic Sans MS" panose="030F0702030302020204" pitchFamily="66" charset="0"/>
              </a:rPr>
              <a:t>pva</a:t>
            </a:r>
            <a:r>
              <a:rPr lang="en-GB" sz="2400" dirty="0">
                <a:latin typeface="Comic Sans MS" panose="030F0702030302020204" pitchFamily="66" charset="0"/>
              </a:rPr>
              <a:t> into paint will help it stick).</a:t>
            </a:r>
          </a:p>
          <a:p>
            <a:pPr marL="0" indent="0">
              <a:buNone/>
            </a:pPr>
            <a:r>
              <a:rPr lang="en-GB" sz="2400" dirty="0">
                <a:latin typeface="Comic Sans MS" panose="030F0702030302020204" pitchFamily="66" charset="0"/>
              </a:rPr>
              <a:t>Add wings from painted cardboard.</a:t>
            </a:r>
          </a:p>
          <a:p>
            <a:pPr marL="0" indent="0">
              <a:buNone/>
            </a:pPr>
            <a:r>
              <a:rPr lang="en-GB" sz="2400" dirty="0">
                <a:latin typeface="Comic Sans MS" panose="030F0702030302020204" pitchFamily="66" charset="0"/>
              </a:rPr>
              <a:t>Make boosters from painted loo rolls and bright flame coloured tissue.</a:t>
            </a:r>
          </a:p>
          <a:p>
            <a:pPr marL="0" indent="0">
              <a:buNone/>
            </a:pPr>
            <a:r>
              <a:rPr lang="en-GB" sz="2400" dirty="0">
                <a:latin typeface="Comic Sans MS" panose="030F0702030302020204" pitchFamily="66" charset="0"/>
              </a:rPr>
              <a:t>Add bright bottle tops and a small plastic pot.</a:t>
            </a:r>
          </a:p>
          <a:p>
            <a:pPr marL="0" indent="0">
              <a:buNone/>
            </a:pPr>
            <a:endParaRPr lang="en-GB" sz="1800" dirty="0">
              <a:latin typeface="Comic Sans MS" panose="030F0702030302020204" pitchFamily="66" charset="0"/>
            </a:endParaRPr>
          </a:p>
          <a:p>
            <a:pPr marL="0" indent="0">
              <a:buNone/>
            </a:pPr>
            <a:r>
              <a:rPr lang="en-GB" sz="1800" dirty="0">
                <a:latin typeface="Comic Sans MS" panose="030F0702030302020204" pitchFamily="66" charset="0"/>
              </a:rPr>
              <a:t>Allow pupils to undertake as much as possible – painting elements with brushes or sponges, spreading glue, making choices about colours etc.</a:t>
            </a:r>
          </a:p>
        </p:txBody>
      </p:sp>
      <p:pic>
        <p:nvPicPr>
          <p:cNvPr id="2050" name="Picture 2" descr="The one with the space rocket | Honest about my faith">
            <a:extLst>
              <a:ext uri="{FF2B5EF4-FFF2-40B4-BE49-F238E27FC236}">
                <a16:creationId xmlns:a16="http://schemas.microsoft.com/office/drawing/2014/main" id="{FC25EAE4-E82D-4F3B-8814-FC4791F5C95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195032"/>
            <a:ext cx="5181600" cy="3612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744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F2D93-35CD-4C22-93E6-1BC23C0570B3}"/>
              </a:ext>
            </a:extLst>
          </p:cNvPr>
          <p:cNvSpPr>
            <a:spLocks noGrp="1"/>
          </p:cNvSpPr>
          <p:nvPr>
            <p:ph type="title"/>
          </p:nvPr>
        </p:nvSpPr>
        <p:spPr/>
        <p:txBody>
          <a:bodyPr/>
          <a:lstStyle/>
          <a:p>
            <a:pPr algn="ctr"/>
            <a:r>
              <a:rPr lang="en-GB" dirty="0">
                <a:latin typeface="Comic Sans MS" panose="030F0702030302020204" pitchFamily="66" charset="0"/>
              </a:rPr>
              <a:t>SPACE GAMES</a:t>
            </a:r>
          </a:p>
        </p:txBody>
      </p:sp>
      <p:sp>
        <p:nvSpPr>
          <p:cNvPr id="3" name="Content Placeholder 2">
            <a:extLst>
              <a:ext uri="{FF2B5EF4-FFF2-40B4-BE49-F238E27FC236}">
                <a16:creationId xmlns:a16="http://schemas.microsoft.com/office/drawing/2014/main" id="{19411C8A-F3C9-4E10-B222-A014B1DB9FD8}"/>
              </a:ext>
            </a:extLst>
          </p:cNvPr>
          <p:cNvSpPr>
            <a:spLocks noGrp="1"/>
          </p:cNvSpPr>
          <p:nvPr>
            <p:ph sz="half" idx="1"/>
          </p:nvPr>
        </p:nvSpPr>
        <p:spPr/>
        <p:txBody>
          <a:bodyPr>
            <a:normAutofit/>
          </a:bodyPr>
          <a:lstStyle/>
          <a:p>
            <a:pPr marL="0" indent="0">
              <a:buNone/>
            </a:pPr>
            <a:r>
              <a:rPr lang="en-GB" sz="2400" b="1" dirty="0">
                <a:latin typeface="Comic Sans MS" panose="030F0702030302020204" pitchFamily="66" charset="0"/>
              </a:rPr>
              <a:t>Corners</a:t>
            </a:r>
            <a:r>
              <a:rPr lang="en-GB" sz="2400" dirty="0">
                <a:latin typeface="Comic Sans MS" panose="030F0702030302020204" pitchFamily="66" charset="0"/>
              </a:rPr>
              <a:t> – play like normal Corners but use pictures of space items.</a:t>
            </a:r>
          </a:p>
          <a:p>
            <a:pPr marL="0" indent="0">
              <a:buNone/>
            </a:pPr>
            <a:r>
              <a:rPr lang="en-GB" sz="2400" b="1" dirty="0">
                <a:latin typeface="Comic Sans MS" panose="030F0702030302020204" pitchFamily="66" charset="0"/>
              </a:rPr>
              <a:t>Alien Dash </a:t>
            </a:r>
            <a:r>
              <a:rPr lang="en-GB" sz="2400" dirty="0">
                <a:latin typeface="Comic Sans MS" panose="030F0702030302020204" pitchFamily="66" charset="0"/>
              </a:rPr>
              <a:t>– make a home area. One person is the alien chaser (they could wear a hat or badge). Everyone moves around the space until the music stops when the alien chaser will try to catch them as they run back to the home area – you could use a ball like dodgeball to hit them with if easier.</a:t>
            </a:r>
          </a:p>
        </p:txBody>
      </p:sp>
      <p:sp>
        <p:nvSpPr>
          <p:cNvPr id="4" name="Content Placeholder 3">
            <a:extLst>
              <a:ext uri="{FF2B5EF4-FFF2-40B4-BE49-F238E27FC236}">
                <a16:creationId xmlns:a16="http://schemas.microsoft.com/office/drawing/2014/main" id="{677F817A-A25F-476C-92A4-F3A884EAA5BB}"/>
              </a:ext>
            </a:extLst>
          </p:cNvPr>
          <p:cNvSpPr>
            <a:spLocks noGrp="1"/>
          </p:cNvSpPr>
          <p:nvPr>
            <p:ph sz="half" idx="2"/>
          </p:nvPr>
        </p:nvSpPr>
        <p:spPr/>
        <p:txBody>
          <a:bodyPr>
            <a:noAutofit/>
          </a:bodyPr>
          <a:lstStyle/>
          <a:p>
            <a:pPr marL="0" indent="0">
              <a:buNone/>
            </a:pPr>
            <a:r>
              <a:rPr lang="en-GB" sz="2400" b="1" dirty="0">
                <a:latin typeface="Comic Sans MS" panose="030F0702030302020204" pitchFamily="66" charset="0"/>
              </a:rPr>
              <a:t>Hot Moon Rock -</a:t>
            </a:r>
            <a:r>
              <a:rPr lang="en-GB" sz="2400" dirty="0">
                <a:latin typeface="Comic Sans MS" panose="030F0702030302020204" pitchFamily="66" charset="0"/>
              </a:rPr>
              <a:t>Everyone sits in a circle and passes the hot moon rock from one person to the next (while music is playing). Someone calls time or stops the music and the person left holding the moon rock is out. Continue until there is only one person left. You can use one of those therapeutic pillows that you warm up in the microwave, roll it into a ball and put a small blanket to wrap it up, that way it will really be a hot moon rock (not too hot of course).</a:t>
            </a:r>
          </a:p>
        </p:txBody>
      </p:sp>
    </p:spTree>
    <p:extLst>
      <p:ext uri="{BB962C8B-B14F-4D97-AF65-F5344CB8AC3E}">
        <p14:creationId xmlns:p14="http://schemas.microsoft.com/office/powerpoint/2010/main" val="358437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DCE9-2990-40E0-AB12-1C97D028BE6A}"/>
              </a:ext>
            </a:extLst>
          </p:cNvPr>
          <p:cNvSpPr>
            <a:spLocks noGrp="1"/>
          </p:cNvSpPr>
          <p:nvPr>
            <p:ph type="title"/>
          </p:nvPr>
        </p:nvSpPr>
        <p:spPr/>
        <p:txBody>
          <a:bodyPr/>
          <a:lstStyle/>
          <a:p>
            <a:pPr algn="ctr"/>
            <a:r>
              <a:rPr lang="en-GB" dirty="0">
                <a:latin typeface="Comic Sans MS" panose="030F0702030302020204" pitchFamily="66" charset="0"/>
              </a:rPr>
              <a:t>SPACE SCAVENGER HUNT</a:t>
            </a:r>
          </a:p>
        </p:txBody>
      </p:sp>
      <p:sp>
        <p:nvSpPr>
          <p:cNvPr id="3" name="Content Placeholder 2">
            <a:extLst>
              <a:ext uri="{FF2B5EF4-FFF2-40B4-BE49-F238E27FC236}">
                <a16:creationId xmlns:a16="http://schemas.microsoft.com/office/drawing/2014/main" id="{8621FD38-585F-446B-A48E-C97525760C0F}"/>
              </a:ext>
            </a:extLst>
          </p:cNvPr>
          <p:cNvSpPr>
            <a:spLocks noGrp="1"/>
          </p:cNvSpPr>
          <p:nvPr>
            <p:ph sz="half" idx="1"/>
          </p:nvPr>
        </p:nvSpPr>
        <p:spPr/>
        <p:txBody>
          <a:bodyPr>
            <a:normAutofit lnSpcReduction="10000"/>
          </a:bodyPr>
          <a:lstStyle/>
          <a:p>
            <a:pPr marL="0" indent="0">
              <a:buNone/>
            </a:pPr>
            <a:r>
              <a:rPr lang="en-GB" dirty="0">
                <a:latin typeface="Comic Sans MS" panose="030F0702030302020204" pitchFamily="66" charset="0"/>
              </a:rPr>
              <a:t>Put pictures of space themed items into the woods or playground. If you put multiples of each picture then each pupil could have a different item to hunt down </a:t>
            </a:r>
            <a:r>
              <a:rPr lang="en-GB" dirty="0" err="1">
                <a:latin typeface="Comic Sans MS" panose="030F0702030302020204" pitchFamily="66" charset="0"/>
              </a:rPr>
              <a:t>eg</a:t>
            </a:r>
            <a:r>
              <a:rPr lang="en-GB" dirty="0">
                <a:latin typeface="Comic Sans MS" panose="030F0702030302020204" pitchFamily="66" charset="0"/>
              </a:rPr>
              <a:t> find 5 pictures of rockets.</a:t>
            </a:r>
          </a:p>
          <a:p>
            <a:pPr marL="0" indent="0">
              <a:buNone/>
            </a:pPr>
            <a:r>
              <a:rPr lang="en-GB" dirty="0">
                <a:latin typeface="Comic Sans MS" panose="030F0702030302020204" pitchFamily="66" charset="0"/>
              </a:rPr>
              <a:t>Take the pupils out. When they find a matching picture they could ring bells or bang a drum.</a:t>
            </a:r>
          </a:p>
        </p:txBody>
      </p:sp>
      <p:pic>
        <p:nvPicPr>
          <p:cNvPr id="1026" name="Picture 2" descr="Satellite - Wikipedia">
            <a:extLst>
              <a:ext uri="{FF2B5EF4-FFF2-40B4-BE49-F238E27FC236}">
                <a16:creationId xmlns:a16="http://schemas.microsoft.com/office/drawing/2014/main" id="{7AF32C20-AB01-4E96-8E1B-400EE73453E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16151" y="1670203"/>
            <a:ext cx="1568974" cy="10390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atellite - Wikipedia">
            <a:extLst>
              <a:ext uri="{FF2B5EF4-FFF2-40B4-BE49-F238E27FC236}">
                <a16:creationId xmlns:a16="http://schemas.microsoft.com/office/drawing/2014/main" id="{3197DDBB-54FE-4F24-B913-98196D9A4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8515" y="1690688"/>
            <a:ext cx="1568974" cy="10390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atellite - Wikipedia">
            <a:extLst>
              <a:ext uri="{FF2B5EF4-FFF2-40B4-BE49-F238E27FC236}">
                <a16:creationId xmlns:a16="http://schemas.microsoft.com/office/drawing/2014/main" id="{7AC7EBC9-CB5B-46DD-816E-2D89BA44B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151" y="2909458"/>
            <a:ext cx="1568974" cy="10390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atellite - Wikipedia">
            <a:extLst>
              <a:ext uri="{FF2B5EF4-FFF2-40B4-BE49-F238E27FC236}">
                <a16:creationId xmlns:a16="http://schemas.microsoft.com/office/drawing/2014/main" id="{3F202D2F-99CB-453C-9403-EDFC783F7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151" y="4366267"/>
            <a:ext cx="1568974" cy="10390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atellite - Wikipedia">
            <a:extLst>
              <a:ext uri="{FF2B5EF4-FFF2-40B4-BE49-F238E27FC236}">
                <a16:creationId xmlns:a16="http://schemas.microsoft.com/office/drawing/2014/main" id="{E453F044-118B-42A0-876D-A9E8C9D4F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2724" y="4366266"/>
            <a:ext cx="1568974" cy="103908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atellite - Wikipedia">
            <a:extLst>
              <a:ext uri="{FF2B5EF4-FFF2-40B4-BE49-F238E27FC236}">
                <a16:creationId xmlns:a16="http://schemas.microsoft.com/office/drawing/2014/main" id="{24B4A5D4-81B1-4A73-9B88-C3DAFCB5E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2724" y="2909458"/>
            <a:ext cx="1568974" cy="1039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9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477B-38B7-4B8F-BF39-140CAA391074}"/>
              </a:ext>
            </a:extLst>
          </p:cNvPr>
          <p:cNvSpPr>
            <a:spLocks noGrp="1"/>
          </p:cNvSpPr>
          <p:nvPr>
            <p:ph type="title"/>
          </p:nvPr>
        </p:nvSpPr>
        <p:spPr/>
        <p:txBody>
          <a:bodyPr/>
          <a:lstStyle/>
          <a:p>
            <a:pPr algn="ctr"/>
            <a:r>
              <a:rPr lang="en-GB" dirty="0">
                <a:latin typeface="Comic Sans MS" panose="030F0702030302020204" pitchFamily="66" charset="0"/>
              </a:rPr>
              <a:t>SPACE SINGALONG</a:t>
            </a:r>
          </a:p>
        </p:txBody>
      </p:sp>
      <p:sp>
        <p:nvSpPr>
          <p:cNvPr id="3" name="Content Placeholder 2">
            <a:extLst>
              <a:ext uri="{FF2B5EF4-FFF2-40B4-BE49-F238E27FC236}">
                <a16:creationId xmlns:a16="http://schemas.microsoft.com/office/drawing/2014/main" id="{C4926B35-C966-42F8-848C-08540DCAACBB}"/>
              </a:ext>
            </a:extLst>
          </p:cNvPr>
          <p:cNvSpPr>
            <a:spLocks noGrp="1"/>
          </p:cNvSpPr>
          <p:nvPr>
            <p:ph sz="half" idx="1"/>
          </p:nvPr>
        </p:nvSpPr>
        <p:spPr/>
        <p:txBody>
          <a:bodyPr>
            <a:noAutofit/>
          </a:bodyPr>
          <a:lstStyle/>
          <a:p>
            <a:pPr marL="0" indent="0">
              <a:buNone/>
            </a:pPr>
            <a:r>
              <a:rPr lang="en-GB" sz="2400" dirty="0">
                <a:latin typeface="Comic Sans MS" panose="030F0702030302020204" pitchFamily="66" charset="0"/>
              </a:rPr>
              <a:t>Record a song such as Zoom, Zoom, Zoom onto a Step by Step making a break after each line.</a:t>
            </a:r>
          </a:p>
          <a:p>
            <a:pPr marL="0" indent="0">
              <a:buNone/>
            </a:pPr>
            <a:endParaRPr lang="en-GB" sz="2400" dirty="0">
              <a:latin typeface="Comic Sans MS" panose="030F0702030302020204" pitchFamily="66" charset="0"/>
            </a:endParaRPr>
          </a:p>
          <a:p>
            <a:pPr marL="0" indent="0">
              <a:buNone/>
            </a:pPr>
            <a:r>
              <a:rPr lang="en-GB" sz="2400" dirty="0">
                <a:latin typeface="Comic Sans MS" panose="030F0702030302020204" pitchFamily="66" charset="0"/>
              </a:rPr>
              <a:t>Let pupils sing the song by pressing the Step by Step. They could sing the whole song or each take a line and pass the Step by Step on.</a:t>
            </a:r>
          </a:p>
          <a:p>
            <a:pPr marL="0" indent="0">
              <a:buNone/>
            </a:pPr>
            <a:endParaRPr lang="en-GB" sz="2400" dirty="0">
              <a:latin typeface="Comic Sans MS" panose="030F0702030302020204" pitchFamily="66" charset="0"/>
            </a:endParaRPr>
          </a:p>
          <a:p>
            <a:pPr marL="0" indent="0">
              <a:buNone/>
            </a:pPr>
            <a:r>
              <a:rPr lang="en-GB" sz="2400" dirty="0">
                <a:latin typeface="Comic Sans MS" panose="030F0702030302020204" pitchFamily="66" charset="0"/>
              </a:rPr>
              <a:t>Good opportunities to practice core words </a:t>
            </a:r>
            <a:r>
              <a:rPr lang="en-GB" sz="2400" b="1" dirty="0">
                <a:latin typeface="Comic Sans MS" panose="030F0702030302020204" pitchFamily="66" charset="0"/>
              </a:rPr>
              <a:t>again</a:t>
            </a:r>
            <a:r>
              <a:rPr lang="en-GB" sz="2400" dirty="0">
                <a:latin typeface="Comic Sans MS" panose="030F0702030302020204" pitchFamily="66" charset="0"/>
              </a:rPr>
              <a:t>, </a:t>
            </a:r>
            <a:r>
              <a:rPr lang="en-GB" sz="2400" b="1" dirty="0">
                <a:latin typeface="Comic Sans MS" panose="030F0702030302020204" pitchFamily="66" charset="0"/>
              </a:rPr>
              <a:t>like, go.</a:t>
            </a:r>
          </a:p>
        </p:txBody>
      </p:sp>
      <p:pic>
        <p:nvPicPr>
          <p:cNvPr id="2050" name="Picture 2" descr="Little Step-by-Step Communicators | BoundlessAT.com">
            <a:extLst>
              <a:ext uri="{FF2B5EF4-FFF2-40B4-BE49-F238E27FC236}">
                <a16:creationId xmlns:a16="http://schemas.microsoft.com/office/drawing/2014/main" id="{D637B8C0-170A-4B12-A479-F37BA81CA5E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87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285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C1545B-FA6F-40BB-ABF2-B96C680A0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61BFC7BB-BF7F-40A4-B04F-EE71AEEAD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759" y="201842"/>
            <a:ext cx="3317870" cy="1592983"/>
          </a:xfrm>
          <a:prstGeom prst="rect">
            <a:avLst/>
          </a:prstGeom>
        </p:spPr>
      </p:pic>
      <p:pic>
        <p:nvPicPr>
          <p:cNvPr id="9" name="Picture 8">
            <a:extLst>
              <a:ext uri="{FF2B5EF4-FFF2-40B4-BE49-F238E27FC236}">
                <a16:creationId xmlns:a16="http://schemas.microsoft.com/office/drawing/2014/main" id="{5279A9C8-8965-4926-B425-5D077FCFE6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759" y="1996667"/>
            <a:ext cx="3317870" cy="1881939"/>
          </a:xfrm>
          <a:prstGeom prst="rect">
            <a:avLst/>
          </a:prstGeom>
        </p:spPr>
      </p:pic>
      <p:sp>
        <p:nvSpPr>
          <p:cNvPr id="10" name="Moon 9">
            <a:extLst>
              <a:ext uri="{FF2B5EF4-FFF2-40B4-BE49-F238E27FC236}">
                <a16:creationId xmlns:a16="http://schemas.microsoft.com/office/drawing/2014/main" id="{BA979233-1EDE-46F6-928B-76831A0E068F}"/>
              </a:ext>
            </a:extLst>
          </p:cNvPr>
          <p:cNvSpPr/>
          <p:nvPr/>
        </p:nvSpPr>
        <p:spPr>
          <a:xfrm flipH="1">
            <a:off x="1900694" y="2576990"/>
            <a:ext cx="471688" cy="707532"/>
          </a:xfrm>
          <a:prstGeom prst="mo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4CEA7D2-4EA5-493E-8F14-9387AAD0FB5E}"/>
              </a:ext>
            </a:extLst>
          </p:cNvPr>
          <p:cNvSpPr/>
          <p:nvPr/>
        </p:nvSpPr>
        <p:spPr>
          <a:xfrm>
            <a:off x="241759" y="4167973"/>
            <a:ext cx="3317870" cy="2135969"/>
          </a:xfrm>
          <a:prstGeom prst="rect">
            <a:avLst/>
          </a:prstGeom>
        </p:spPr>
        <p:txBody>
          <a:bodyPr wrap="square">
            <a:spAutoFit/>
          </a:bodyPr>
          <a:lstStyle/>
          <a:p>
            <a:pPr marL="533400" indent="-533400" algn="ctr">
              <a:lnSpc>
                <a:spcPct val="80000"/>
              </a:lnSpc>
              <a:buFontTx/>
              <a:buNone/>
            </a:pPr>
            <a:r>
              <a:rPr lang="en-GB" b="1" dirty="0">
                <a:solidFill>
                  <a:schemeClr val="bg1"/>
                </a:solidFill>
                <a:latin typeface="Century Gothic" panose="020B0502020202020204" pitchFamily="34" charset="0"/>
              </a:rPr>
              <a:t>Moon</a:t>
            </a:r>
          </a:p>
          <a:p>
            <a:pPr marL="533400" indent="-533400" algn="ctr">
              <a:lnSpc>
                <a:spcPct val="80000"/>
              </a:lnSpc>
              <a:buFontTx/>
              <a:buNone/>
            </a:pPr>
            <a:endParaRPr lang="en-GB" sz="800" b="1" dirty="0">
              <a:solidFill>
                <a:schemeClr val="bg1"/>
              </a:solidFill>
              <a:latin typeface="Century Gothic" panose="020B0502020202020204" pitchFamily="34" charset="0"/>
            </a:endParaRPr>
          </a:p>
          <a:p>
            <a:pPr algn="ctr">
              <a:lnSpc>
                <a:spcPct val="80000"/>
              </a:lnSpc>
            </a:pPr>
            <a:r>
              <a:rPr lang="en-GB" sz="2000" dirty="0">
                <a:solidFill>
                  <a:schemeClr val="bg1"/>
                </a:solidFill>
                <a:latin typeface="Century Gothic" panose="020B0502020202020204" pitchFamily="34" charset="0"/>
              </a:rPr>
              <a:t>Working hand, extended index and thumb together (palm forward, pointing up), twists down in outward crescent shape, finger and thumb opening and closing.</a:t>
            </a:r>
          </a:p>
        </p:txBody>
      </p:sp>
      <p:sp>
        <p:nvSpPr>
          <p:cNvPr id="12" name="Rectangle 10">
            <a:extLst>
              <a:ext uri="{FF2B5EF4-FFF2-40B4-BE49-F238E27FC236}">
                <a16:creationId xmlns:a16="http://schemas.microsoft.com/office/drawing/2014/main" id="{110610BE-09B3-4504-B47E-63A38E652359}"/>
              </a:ext>
            </a:extLst>
          </p:cNvPr>
          <p:cNvSpPr txBox="1">
            <a:spLocks noChangeArrowheads="1"/>
          </p:cNvSpPr>
          <p:nvPr/>
        </p:nvSpPr>
        <p:spPr>
          <a:xfrm>
            <a:off x="9000695" y="4690197"/>
            <a:ext cx="2986509" cy="193750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2000" b="1" dirty="0">
                <a:solidFill>
                  <a:schemeClr val="bg1"/>
                </a:solidFill>
                <a:latin typeface="Century Gothic" panose="020B0502020202020204" pitchFamily="34" charset="0"/>
              </a:rPr>
              <a:t>Planet</a:t>
            </a:r>
          </a:p>
          <a:p>
            <a:pPr algn="ctr">
              <a:lnSpc>
                <a:spcPct val="80000"/>
              </a:lnSpc>
            </a:pPr>
            <a:r>
              <a:rPr lang="en-GB" sz="2000" dirty="0">
                <a:solidFill>
                  <a:schemeClr val="bg1"/>
                </a:solidFill>
                <a:latin typeface="Century Gothic" panose="020B0502020202020204" pitchFamily="34" charset="0"/>
              </a:rPr>
              <a:t>Open hands (palms down, pointing forward) circle round to finish palms up as though tracing shape of globe </a:t>
            </a:r>
            <a:endParaRPr lang="en-GB" sz="2000" i="1" dirty="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A07509A3-59EC-4CB3-8A8D-DCFE698B55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63325" y="201842"/>
            <a:ext cx="2623879" cy="1967909"/>
          </a:xfrm>
          <a:prstGeom prst="rect">
            <a:avLst/>
          </a:prstGeom>
        </p:spPr>
      </p:pic>
      <p:pic>
        <p:nvPicPr>
          <p:cNvPr id="14" name="Picture 13">
            <a:extLst>
              <a:ext uri="{FF2B5EF4-FFF2-40B4-BE49-F238E27FC236}">
                <a16:creationId xmlns:a16="http://schemas.microsoft.com/office/drawing/2014/main" id="{7CA14D8A-8B4D-4E76-98E8-B0E35EC779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72801" y="2452153"/>
            <a:ext cx="2604925" cy="1953694"/>
          </a:xfrm>
          <a:prstGeom prst="rect">
            <a:avLst/>
          </a:prstGeom>
        </p:spPr>
      </p:pic>
      <p:sp>
        <p:nvSpPr>
          <p:cNvPr id="15" name="Rectangle 14">
            <a:extLst>
              <a:ext uri="{FF2B5EF4-FFF2-40B4-BE49-F238E27FC236}">
                <a16:creationId xmlns:a16="http://schemas.microsoft.com/office/drawing/2014/main" id="{323EF6BC-284B-4D85-A391-DB7B711DCB03}"/>
              </a:ext>
            </a:extLst>
          </p:cNvPr>
          <p:cNvSpPr/>
          <p:nvPr/>
        </p:nvSpPr>
        <p:spPr>
          <a:xfrm>
            <a:off x="3992370" y="4405847"/>
            <a:ext cx="4640003" cy="1668149"/>
          </a:xfrm>
          <a:prstGeom prst="rect">
            <a:avLst/>
          </a:prstGeom>
        </p:spPr>
        <p:txBody>
          <a:bodyPr wrap="square">
            <a:spAutoFit/>
          </a:bodyPr>
          <a:lstStyle/>
          <a:p>
            <a:pPr marL="533400" indent="-533400" algn="ctr">
              <a:lnSpc>
                <a:spcPct val="80000"/>
              </a:lnSpc>
              <a:buFontTx/>
              <a:buNone/>
            </a:pPr>
            <a:r>
              <a:rPr lang="en-GB" sz="2400" b="1" dirty="0">
                <a:solidFill>
                  <a:schemeClr val="bg1"/>
                </a:solidFill>
                <a:latin typeface="Century Gothic" panose="020B0502020202020204" pitchFamily="34" charset="0"/>
              </a:rPr>
              <a:t>Space</a:t>
            </a:r>
          </a:p>
          <a:p>
            <a:pPr marL="533400" indent="-533400" algn="ctr">
              <a:lnSpc>
                <a:spcPct val="80000"/>
              </a:lnSpc>
              <a:buFontTx/>
              <a:buNone/>
            </a:pPr>
            <a:endParaRPr lang="en-GB" sz="800" b="1" dirty="0">
              <a:solidFill>
                <a:schemeClr val="bg1"/>
              </a:solidFill>
              <a:latin typeface="Century Gothic" panose="020B0502020202020204" pitchFamily="34" charset="0"/>
            </a:endParaRPr>
          </a:p>
          <a:p>
            <a:pPr algn="ctr">
              <a:lnSpc>
                <a:spcPct val="80000"/>
              </a:lnSpc>
            </a:pPr>
            <a:r>
              <a:rPr lang="en-GB" sz="2400" dirty="0">
                <a:solidFill>
                  <a:schemeClr val="bg1"/>
                </a:solidFill>
                <a:latin typeface="Century Gothic" panose="020B0502020202020204" pitchFamily="34" charset="0"/>
              </a:rPr>
              <a:t>Flat hands (palms </a:t>
            </a:r>
            <a:r>
              <a:rPr lang="en-GB" sz="2400" dirty="0" err="1">
                <a:solidFill>
                  <a:schemeClr val="bg1"/>
                </a:solidFill>
                <a:latin typeface="Century Gothic" panose="020B0502020202020204" pitchFamily="34" charset="0"/>
              </a:rPr>
              <a:t>fprward</a:t>
            </a:r>
            <a:r>
              <a:rPr lang="en-GB" sz="2400" dirty="0">
                <a:solidFill>
                  <a:schemeClr val="bg1"/>
                </a:solidFill>
                <a:latin typeface="Century Gothic" panose="020B0502020202020204" pitchFamily="34" charset="0"/>
              </a:rPr>
              <a:t>, pointing </a:t>
            </a:r>
            <a:r>
              <a:rPr lang="en-GB" sz="2400" dirty="0" err="1">
                <a:solidFill>
                  <a:schemeClr val="bg1"/>
                </a:solidFill>
                <a:latin typeface="Century Gothic" panose="020B0502020202020204" pitchFamily="34" charset="0"/>
              </a:rPr>
              <a:t>in.up</a:t>
            </a:r>
            <a:r>
              <a:rPr lang="en-GB" sz="2400" dirty="0">
                <a:solidFill>
                  <a:schemeClr val="bg1"/>
                </a:solidFill>
                <a:latin typeface="Century Gothic" panose="020B0502020202020204" pitchFamily="34" charset="0"/>
              </a:rPr>
              <a:t>) above forehead make large vertical inward circle</a:t>
            </a:r>
          </a:p>
        </p:txBody>
      </p:sp>
      <p:pic>
        <p:nvPicPr>
          <p:cNvPr id="16" name="Picture 15">
            <a:extLst>
              <a:ext uri="{FF2B5EF4-FFF2-40B4-BE49-F238E27FC236}">
                <a16:creationId xmlns:a16="http://schemas.microsoft.com/office/drawing/2014/main" id="{51CEB23F-A29C-49A8-B915-1B40DC47BB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4277" y="2088233"/>
            <a:ext cx="2429373" cy="2160591"/>
          </a:xfrm>
          <a:prstGeom prst="rect">
            <a:avLst/>
          </a:prstGeom>
        </p:spPr>
      </p:pic>
      <p:pic>
        <p:nvPicPr>
          <p:cNvPr id="17" name="Picture 16">
            <a:extLst>
              <a:ext uri="{FF2B5EF4-FFF2-40B4-BE49-F238E27FC236}">
                <a16:creationId xmlns:a16="http://schemas.microsoft.com/office/drawing/2014/main" id="{0F4E9E21-B5CB-4FAC-9F8B-ECA9F2C51F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0687" y="2099190"/>
            <a:ext cx="2429373" cy="2138679"/>
          </a:xfrm>
          <a:prstGeom prst="rect">
            <a:avLst/>
          </a:prstGeom>
        </p:spPr>
      </p:pic>
      <p:sp>
        <p:nvSpPr>
          <p:cNvPr id="18" name="TextBox 17">
            <a:extLst>
              <a:ext uri="{FF2B5EF4-FFF2-40B4-BE49-F238E27FC236}">
                <a16:creationId xmlns:a16="http://schemas.microsoft.com/office/drawing/2014/main" id="{5B99C04D-5BC2-4571-ABD0-DC0BB8DFF27D}"/>
              </a:ext>
            </a:extLst>
          </p:cNvPr>
          <p:cNvSpPr txBox="1"/>
          <p:nvPr/>
        </p:nvSpPr>
        <p:spPr>
          <a:xfrm>
            <a:off x="3982894" y="402430"/>
            <a:ext cx="4913100" cy="1200329"/>
          </a:xfrm>
          <a:prstGeom prst="rect">
            <a:avLst/>
          </a:prstGeom>
          <a:noFill/>
        </p:spPr>
        <p:txBody>
          <a:bodyPr wrap="square" rtlCol="0">
            <a:spAutoFit/>
          </a:bodyPr>
          <a:lstStyle/>
          <a:p>
            <a:pPr algn="ctr"/>
            <a:r>
              <a:rPr lang="en-GB" sz="3600" b="1" dirty="0">
                <a:solidFill>
                  <a:schemeClr val="bg1"/>
                </a:solidFill>
                <a:latin typeface="UD Digi Kyokasho N-B" panose="020B0400000000000000" pitchFamily="18" charset="-128"/>
                <a:ea typeface="UD Digi Kyokasho N-B" panose="020B0400000000000000" pitchFamily="18" charset="-128"/>
              </a:rPr>
              <a:t>SIGNALONG SIGNS FOR OUR SPACE THEME</a:t>
            </a:r>
          </a:p>
        </p:txBody>
      </p:sp>
      <p:sp>
        <p:nvSpPr>
          <p:cNvPr id="8" name="Curved Left Arrow 7"/>
          <p:cNvSpPr/>
          <p:nvPr/>
        </p:nvSpPr>
        <p:spPr>
          <a:xfrm flipV="1">
            <a:off x="5401533" y="2119246"/>
            <a:ext cx="323273" cy="665813"/>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Curved Left Arrow 18"/>
          <p:cNvSpPr/>
          <p:nvPr/>
        </p:nvSpPr>
        <p:spPr>
          <a:xfrm flipH="1" flipV="1">
            <a:off x="4358389" y="2119246"/>
            <a:ext cx="323273" cy="665813"/>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5070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C1545B-FA6F-40BB-ABF2-B96C680A0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0">
            <a:extLst>
              <a:ext uri="{FF2B5EF4-FFF2-40B4-BE49-F238E27FC236}">
                <a16:creationId xmlns:a16="http://schemas.microsoft.com/office/drawing/2014/main" id="{152D7905-BB32-4904-8651-73CE0C9FFBB9}"/>
              </a:ext>
            </a:extLst>
          </p:cNvPr>
          <p:cNvSpPr txBox="1">
            <a:spLocks noChangeArrowheads="1"/>
          </p:cNvSpPr>
          <p:nvPr/>
        </p:nvSpPr>
        <p:spPr>
          <a:xfrm>
            <a:off x="8090761" y="212731"/>
            <a:ext cx="3951168" cy="22689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pPr>
            <a:r>
              <a:rPr lang="en-GB" sz="2000" b="1" dirty="0">
                <a:solidFill>
                  <a:schemeClr val="bg1"/>
                </a:solidFill>
                <a:latin typeface="Century Gothic" panose="020B0502020202020204" pitchFamily="34" charset="0"/>
              </a:rPr>
              <a:t>Rocket</a:t>
            </a:r>
          </a:p>
          <a:p>
            <a:pPr algn="ctr">
              <a:lnSpc>
                <a:spcPct val="80000"/>
              </a:lnSpc>
            </a:pPr>
            <a:r>
              <a:rPr lang="en-GB" sz="2000" dirty="0">
                <a:solidFill>
                  <a:schemeClr val="bg1"/>
                </a:solidFill>
                <a:latin typeface="Century Gothic" panose="020B0502020202020204" pitchFamily="34" charset="0"/>
              </a:rPr>
              <a:t>Working index hand (palm in, pointing up) behind and touching supporting flat hand (palm down, pointing in); working hand moves up</a:t>
            </a:r>
          </a:p>
        </p:txBody>
      </p:sp>
      <p:pic>
        <p:nvPicPr>
          <p:cNvPr id="16" name="Picture 15">
            <a:extLst>
              <a:ext uri="{FF2B5EF4-FFF2-40B4-BE49-F238E27FC236}">
                <a16:creationId xmlns:a16="http://schemas.microsoft.com/office/drawing/2014/main" id="{651D2AE0-FA60-4296-8B06-F44B926A71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5283" y="1934972"/>
            <a:ext cx="3450112" cy="2587584"/>
          </a:xfrm>
          <a:prstGeom prst="rect">
            <a:avLst/>
          </a:prstGeom>
        </p:spPr>
      </p:pic>
      <p:sp>
        <p:nvSpPr>
          <p:cNvPr id="17" name="Rectangle 16">
            <a:extLst>
              <a:ext uri="{FF2B5EF4-FFF2-40B4-BE49-F238E27FC236}">
                <a16:creationId xmlns:a16="http://schemas.microsoft.com/office/drawing/2014/main" id="{391362A8-921B-490C-9AF5-7B8BB6414A13}"/>
              </a:ext>
            </a:extLst>
          </p:cNvPr>
          <p:cNvSpPr/>
          <p:nvPr/>
        </p:nvSpPr>
        <p:spPr>
          <a:xfrm>
            <a:off x="266148" y="2727088"/>
            <a:ext cx="7549527" cy="1003352"/>
          </a:xfrm>
          <a:prstGeom prst="rect">
            <a:avLst/>
          </a:prstGeom>
        </p:spPr>
        <p:txBody>
          <a:bodyPr wrap="square">
            <a:spAutoFit/>
          </a:bodyPr>
          <a:lstStyle/>
          <a:p>
            <a:pPr marL="533400" indent="-533400" algn="ctr">
              <a:lnSpc>
                <a:spcPct val="80000"/>
              </a:lnSpc>
              <a:buFontTx/>
              <a:buNone/>
            </a:pPr>
            <a:r>
              <a:rPr lang="en-GB" sz="2000" b="1" dirty="0">
                <a:solidFill>
                  <a:schemeClr val="bg1"/>
                </a:solidFill>
                <a:latin typeface="Century Gothic" panose="020B0502020202020204" pitchFamily="34" charset="0"/>
              </a:rPr>
              <a:t>Alien</a:t>
            </a:r>
          </a:p>
          <a:p>
            <a:pPr algn="ctr">
              <a:lnSpc>
                <a:spcPct val="80000"/>
              </a:lnSpc>
            </a:pPr>
            <a:r>
              <a:rPr lang="en-GB" dirty="0">
                <a:solidFill>
                  <a:schemeClr val="bg1"/>
                </a:solidFill>
                <a:latin typeface="Century Gothic" panose="020B0502020202020204" pitchFamily="34" charset="0"/>
              </a:rPr>
              <a:t>Working bent hand (palm in, pointing up) held in front of chin, touches chin and moves up to touch forehead; then hand moves forward/up to finish palm facing forward.</a:t>
            </a:r>
          </a:p>
        </p:txBody>
      </p:sp>
      <p:sp>
        <p:nvSpPr>
          <p:cNvPr id="2" name="Rectangle 1">
            <a:extLst>
              <a:ext uri="{FF2B5EF4-FFF2-40B4-BE49-F238E27FC236}">
                <a16:creationId xmlns:a16="http://schemas.microsoft.com/office/drawing/2014/main" id="{488975E9-8AE0-4D97-84B8-CCBE40AB7B04}"/>
              </a:ext>
            </a:extLst>
          </p:cNvPr>
          <p:cNvSpPr/>
          <p:nvPr/>
        </p:nvSpPr>
        <p:spPr>
          <a:xfrm>
            <a:off x="7715574" y="4654566"/>
            <a:ext cx="4476426" cy="2037481"/>
          </a:xfrm>
          <a:prstGeom prst="rect">
            <a:avLst/>
          </a:prstGeom>
        </p:spPr>
        <p:txBody>
          <a:bodyPr wrap="square">
            <a:spAutoFit/>
          </a:bodyPr>
          <a:lstStyle/>
          <a:p>
            <a:pPr marL="533400" indent="-533400" algn="ctr">
              <a:lnSpc>
                <a:spcPct val="80000"/>
              </a:lnSpc>
              <a:buFontTx/>
              <a:buNone/>
            </a:pPr>
            <a:r>
              <a:rPr lang="en-GB" b="1" dirty="0">
                <a:solidFill>
                  <a:schemeClr val="bg1"/>
                </a:solidFill>
                <a:latin typeface="Century Gothic" panose="020B0502020202020204" pitchFamily="34" charset="0"/>
              </a:rPr>
              <a:t>Astronaut (= rocket + person)</a:t>
            </a:r>
          </a:p>
          <a:p>
            <a:pPr algn="ctr">
              <a:lnSpc>
                <a:spcPct val="80000"/>
              </a:lnSpc>
            </a:pPr>
            <a:r>
              <a:rPr lang="en-GB" sz="2000" dirty="0">
                <a:solidFill>
                  <a:schemeClr val="bg1"/>
                </a:solidFill>
                <a:latin typeface="Century Gothic" panose="020B0502020202020204" pitchFamily="34" charset="0"/>
              </a:rPr>
              <a:t>Working index hand (palm in, pointing up) behind and touching supporting flat hand (palm down, pointing in); working hand moves up; then working "C" hand (palm forward, pointing out) moves down in front of body</a:t>
            </a:r>
          </a:p>
        </p:txBody>
      </p:sp>
      <p:pic>
        <p:nvPicPr>
          <p:cNvPr id="18" name="Picture 17">
            <a:extLst>
              <a:ext uri="{FF2B5EF4-FFF2-40B4-BE49-F238E27FC236}">
                <a16:creationId xmlns:a16="http://schemas.microsoft.com/office/drawing/2014/main" id="{10D58D1E-EA69-44F5-B7EC-DFE2A9446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0307" y="165953"/>
            <a:ext cx="2263131" cy="2390106"/>
          </a:xfrm>
          <a:prstGeom prst="rect">
            <a:avLst/>
          </a:prstGeom>
        </p:spPr>
      </p:pic>
      <p:pic>
        <p:nvPicPr>
          <p:cNvPr id="19" name="Picture 18">
            <a:extLst>
              <a:ext uri="{FF2B5EF4-FFF2-40B4-BE49-F238E27FC236}">
                <a16:creationId xmlns:a16="http://schemas.microsoft.com/office/drawing/2014/main" id="{E85895B4-4229-431E-A696-5BE149FC6C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148" y="165953"/>
            <a:ext cx="2053997" cy="2390106"/>
          </a:xfrm>
          <a:prstGeom prst="rect">
            <a:avLst/>
          </a:prstGeom>
        </p:spPr>
      </p:pic>
      <p:pic>
        <p:nvPicPr>
          <p:cNvPr id="20" name="Picture 19">
            <a:extLst>
              <a:ext uri="{FF2B5EF4-FFF2-40B4-BE49-F238E27FC236}">
                <a16:creationId xmlns:a16="http://schemas.microsoft.com/office/drawing/2014/main" id="{E03008BA-ED7D-4915-8BA6-DE47A54B5C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2197" y="165953"/>
            <a:ext cx="2158564" cy="2390106"/>
          </a:xfrm>
          <a:prstGeom prst="rect">
            <a:avLst/>
          </a:prstGeom>
        </p:spPr>
      </p:pic>
      <p:pic>
        <p:nvPicPr>
          <p:cNvPr id="21" name="Picture 20">
            <a:extLst>
              <a:ext uri="{FF2B5EF4-FFF2-40B4-BE49-F238E27FC236}">
                <a16:creationId xmlns:a16="http://schemas.microsoft.com/office/drawing/2014/main" id="{4F49164D-0D49-477A-B59A-A03F34C62E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0870" y="4015144"/>
            <a:ext cx="2349041" cy="2514025"/>
          </a:xfrm>
          <a:prstGeom prst="rect">
            <a:avLst/>
          </a:prstGeom>
        </p:spPr>
      </p:pic>
      <p:pic>
        <p:nvPicPr>
          <p:cNvPr id="22" name="Picture 21">
            <a:extLst>
              <a:ext uri="{FF2B5EF4-FFF2-40B4-BE49-F238E27FC236}">
                <a16:creationId xmlns:a16="http://schemas.microsoft.com/office/drawing/2014/main" id="{26A960CF-6C1B-459E-8CA0-A1C12EFC85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402" y="4053223"/>
            <a:ext cx="2349042" cy="2592046"/>
          </a:xfrm>
          <a:prstGeom prst="rect">
            <a:avLst/>
          </a:prstGeom>
        </p:spPr>
      </p:pic>
      <p:pic>
        <p:nvPicPr>
          <p:cNvPr id="23" name="Picture 22">
            <a:extLst>
              <a:ext uri="{FF2B5EF4-FFF2-40B4-BE49-F238E27FC236}">
                <a16:creationId xmlns:a16="http://schemas.microsoft.com/office/drawing/2014/main" id="{541B0A9D-8DB6-4446-933D-E6C1B1445484}"/>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235130" y="4045555"/>
            <a:ext cx="2355262" cy="2475184"/>
          </a:xfrm>
          <a:prstGeom prst="rect">
            <a:avLst/>
          </a:prstGeom>
        </p:spPr>
      </p:pic>
    </p:spTree>
    <p:extLst>
      <p:ext uri="{BB962C8B-B14F-4D97-AF65-F5344CB8AC3E}">
        <p14:creationId xmlns:p14="http://schemas.microsoft.com/office/powerpoint/2010/main" val="1121753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1096</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Century Gothic</vt:lpstr>
      <vt:lpstr>Comic Sans MS</vt:lpstr>
      <vt:lpstr>UD Digi Kyokasho N-B</vt:lpstr>
      <vt:lpstr>Office Theme</vt:lpstr>
      <vt:lpstr>SPACE</vt:lpstr>
      <vt:lpstr>PowerPoint Presentation</vt:lpstr>
      <vt:lpstr>MATCHING CARDS</vt:lpstr>
      <vt:lpstr>SPACE PLAY DOUGH</vt:lpstr>
      <vt:lpstr>FOIL PRINTED MOON SURFACE</vt:lpstr>
      <vt:lpstr>SOLAR SYSTEM STRETCHES</vt:lpstr>
      <vt:lpstr>GOING TO SPACE SONG</vt:lpstr>
      <vt:lpstr>JUNK MODEL ROCKET</vt:lpstr>
      <vt:lpstr>SPACE GAMES</vt:lpstr>
      <vt:lpstr>SPACE SCAVENGER HUNT</vt:lpstr>
      <vt:lpstr>SPACE SINGALONG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dc:title>
  <dc:creator>Clare Warwick</dc:creator>
  <cp:lastModifiedBy>Clare Warwick</cp:lastModifiedBy>
  <cp:revision>17</cp:revision>
  <dcterms:created xsi:type="dcterms:W3CDTF">2020-12-14T11:06:00Z</dcterms:created>
  <dcterms:modified xsi:type="dcterms:W3CDTF">2021-01-05T12:38:52Z</dcterms:modified>
</cp:coreProperties>
</file>