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9" r:id="rId21"/>
    <p:sldId id="274" r:id="rId22"/>
    <p:sldId id="275" r:id="rId23"/>
    <p:sldId id="276" r:id="rId24"/>
    <p:sldId id="277" r:id="rId25"/>
    <p:sldId id="27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6289C0-3BF7-6511-6D2F-F152677D7D0E}" v="167" dt="2020-05-07T11:19:26.339"/>
    <p1510:client id="{249C129C-A090-3E58-B79F-4C4EBDEFDF6D}" v="1" dt="2020-05-06T17:40:15.074"/>
    <p1510:client id="{4CC78A01-9D7A-CC22-3DCA-8FE1FCD1D9C5}" v="205" dt="2020-05-06T15:39:42.053"/>
    <p1510:client id="{5ED54286-B9A3-1AB3-8D48-A43471CAE11F}" v="153" dt="2020-05-07T10:58:48.157"/>
    <p1510:client id="{665D52CA-F1A5-E3A8-23F1-FDEA481930C1}" v="117" dt="2020-05-06T12:31:44.917"/>
    <p1510:client id="{9A1C6A61-D8F1-12B3-EA84-0C99994D72AF}" v="2" dt="2020-05-06T19:04:46.003"/>
    <p1510:client id="{ADA24944-73FE-A429-00F9-44F6E8031DD9}" v="77" dt="2020-05-06T11:53:03.319"/>
    <p1510:client id="{B375343F-77EA-BFF1-88C8-6CE37452DD29}" v="4" dt="2020-05-07T09:18:01.294"/>
    <p1510:client id="{BF15AACF-45AE-4649-382F-02F8BA293FA3}" v="77" dt="2020-05-06T15:57:17.334"/>
    <p1510:client id="{D303988E-E095-5FE6-EDE3-1EB595460EF5}" v="1" dt="2020-05-06T17:56:58.546"/>
    <p1510:client id="{F272729F-52F4-2991-2A5A-30D133EA8096}" v="2" dt="2020-05-06T14:53:57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odaysparent.com/family/activities/campfire-songs-your-kids-will-love/" TargetMode="External"/><Relationship Id="rId4" Type="http://schemas.openxmlformats.org/officeDocument/2006/relationships/hyperlink" Target="http://https/www.youtube.com/playlist?list=PLizo1Ckr2mcZUdO_hbqoG-MnetGFEoaY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hyperlink" Target="https://www.youtube.com/watch?v=rkux9EcyAF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ptvHeeVqbxg" TargetMode="External"/><Relationship Id="rId5" Type="http://schemas.openxmlformats.org/officeDocument/2006/relationships/hyperlink" Target="https://www.youtube.com/watch?v=_RTMLn7rDRw" TargetMode="External"/><Relationship Id="rId4" Type="http://schemas.openxmlformats.org/officeDocument/2006/relationships/hyperlink" Target="https://www.youtube.com/watch?v=eKFTSSKCzW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ountryliving.com/diy-crafts/how-to/g3060/diy-bird-feeders/" TargetMode="External"/><Relationship Id="rId4" Type="http://schemas.openxmlformats.org/officeDocument/2006/relationships/hyperlink" Target="https://happyhooligans.ca/32-homemade-bird-feeder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interest.co.uk/savechildrenuk/den-day-lets-build-a-better-world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tube.com/watch?v=AFWvD5AYk_A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epscotlandbeautiful.org/sustainable-development-education/food-and-the-environment/pocket-garden/pop-up-pocket-gardens-at-home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2944" y="994334"/>
            <a:ext cx="9144000" cy="243213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b="1" dirty="0">
                <a:latin typeface="Comic Sans MS"/>
                <a:ea typeface="+mn-lt"/>
                <a:cs typeface="+mn-lt"/>
              </a:rPr>
              <a:t>OAKLANDS SCHOOL </a:t>
            </a:r>
            <a:endParaRPr lang="en-US" sz="4800" b="1" dirty="0">
              <a:latin typeface="Comic Sans MS"/>
              <a:cs typeface="Calibri"/>
            </a:endParaRPr>
          </a:p>
          <a:p>
            <a:endParaRPr lang="en-US" sz="4800" b="1" dirty="0">
              <a:latin typeface="Comic Sans MS" panose="030F0702030302020204" pitchFamily="66" charset="0"/>
              <a:ea typeface="+mn-lt"/>
              <a:cs typeface="+mn-lt"/>
            </a:endParaRPr>
          </a:p>
          <a:p>
            <a:endParaRPr lang="en-US" sz="4800" b="1" dirty="0">
              <a:latin typeface="Comic Sans MS" panose="030F0702030302020204" pitchFamily="66" charset="0"/>
              <a:ea typeface="+mn-lt"/>
              <a:cs typeface="+mn-lt"/>
            </a:endParaRPr>
          </a:p>
          <a:p>
            <a:r>
              <a:rPr lang="en-US" sz="4800" b="1" dirty="0">
                <a:latin typeface="Comic Sans MS"/>
                <a:ea typeface="+mn-lt"/>
                <a:cs typeface="+mn-lt"/>
              </a:rPr>
              <a:t>Outdoor learning </a:t>
            </a:r>
            <a:endParaRPr lang="en-US" sz="4800" b="1" dirty="0">
              <a:latin typeface="Comic Sans MS"/>
              <a:cs typeface="Calibri"/>
            </a:endParaRPr>
          </a:p>
          <a:p>
            <a:r>
              <a:rPr lang="en-US" sz="4800" b="1" dirty="0">
                <a:latin typeface="Comic Sans MS"/>
                <a:ea typeface="+mn-lt"/>
                <a:cs typeface="+mn-lt"/>
              </a:rPr>
              <a:t>…bringing outdoor learning inside!</a:t>
            </a:r>
            <a:endParaRPr lang="en-US" sz="4800" b="1" dirty="0">
              <a:latin typeface="Comic Sans MS"/>
              <a:cs typeface="Calibri"/>
            </a:endParaRPr>
          </a:p>
          <a:p>
            <a:endParaRPr lang="en-US" sz="4800" b="1" dirty="0">
              <a:latin typeface="Comic Sans MS" panose="030F0702030302020204" pitchFamily="66" charset="0"/>
              <a:ea typeface="+mn-lt"/>
              <a:cs typeface="+mn-lt"/>
            </a:endParaRPr>
          </a:p>
          <a:p>
            <a:endParaRPr lang="en-US" dirty="0">
              <a:latin typeface="Comic Sans MS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30"/>
          <a:stretch/>
        </p:blipFill>
        <p:spPr>
          <a:xfrm>
            <a:off x="296671" y="498763"/>
            <a:ext cx="2675168" cy="1662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89" y="5346256"/>
            <a:ext cx="1282791" cy="1516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D8427F-B7B4-4DB8-9546-5877A4E4EFE4}"/>
              </a:ext>
            </a:extLst>
          </p:cNvPr>
          <p:cNvSpPr txBox="1"/>
          <p:nvPr/>
        </p:nvSpPr>
        <p:spPr>
          <a:xfrm>
            <a:off x="1245079" y="195532"/>
            <a:ext cx="1055010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latin typeface="Comic Sans MS" panose="030F0702030302020204" pitchFamily="66" charset="0"/>
              </a:rPr>
              <a:t>It’s outdoor learning week so we thought we’d put together some ideas for the family to enjoy together outside or inside.</a:t>
            </a:r>
          </a:p>
        </p:txBody>
      </p:sp>
      <p:pic>
        <p:nvPicPr>
          <p:cNvPr id="5" name="Picture 5" descr="A group of people riding on the back of a bicycle&#10;&#10;Description generated with very high confidence">
            <a:extLst>
              <a:ext uri="{FF2B5EF4-FFF2-40B4-BE49-F238E27FC236}">
                <a16:creationId xmlns:a16="http://schemas.microsoft.com/office/drawing/2014/main" id="{CD006E85-DF3E-47A4-8F6C-F8874464D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837" y="2312084"/>
            <a:ext cx="8177837" cy="41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9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object, birthday, sitting, face&#10;&#10;Description generated with very high confidence">
            <a:extLst>
              <a:ext uri="{FF2B5EF4-FFF2-40B4-BE49-F238E27FC236}">
                <a16:creationId xmlns:a16="http://schemas.microsoft.com/office/drawing/2014/main" id="{CC7ED672-FFF2-4C35-831C-10AA2E7021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54" r="2006"/>
          <a:stretch/>
        </p:blipFill>
        <p:spPr>
          <a:xfrm>
            <a:off x="7816130" y="-2"/>
            <a:ext cx="4375870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7" name="Picture 7" descr="A picture containing indoor, cake, table, yellow&#10;&#10;Description generated with very high confidence">
            <a:extLst>
              <a:ext uri="{FF2B5EF4-FFF2-40B4-BE49-F238E27FC236}">
                <a16:creationId xmlns:a16="http://schemas.microsoft.com/office/drawing/2014/main" id="{019CA202-B6B5-488D-8333-3BDE6CB203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77" r="-3" b="-3"/>
          <a:stretch/>
        </p:blipFill>
        <p:spPr>
          <a:xfrm>
            <a:off x="3595404" y="33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FB0F78-E95E-4BA5-AC63-E1B03E926EFC}"/>
              </a:ext>
            </a:extLst>
          </p:cNvPr>
          <p:cNvSpPr txBox="1"/>
          <p:nvPr/>
        </p:nvSpPr>
        <p:spPr>
          <a:xfrm>
            <a:off x="318270" y="1283854"/>
            <a:ext cx="3749963" cy="311265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  <a:t>Use our Circle Time weather songs with props –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  <a:t>like fans for the wind,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  <a:t>or mirrors/torches to make sunshine, splashing water/sprays for rain, cotton wool for clouds.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48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7317B0-D440-436E-9361-420AAACAE90B}"/>
              </a:ext>
            </a:extLst>
          </p:cNvPr>
          <p:cNvSpPr txBox="1"/>
          <p:nvPr/>
        </p:nvSpPr>
        <p:spPr>
          <a:xfrm>
            <a:off x="779689" y="2783711"/>
            <a:ext cx="4524973" cy="2076333"/>
          </a:xfr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latin typeface="Comic Sans MS"/>
                <a:ea typeface="+mj-ea"/>
                <a:cs typeface="+mj-cs"/>
              </a:rPr>
              <a:t>Share other nature/animal action songs to sing at home – help your child join in using soft toys/ puppets.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 descr="A picture containing toy, different, various, covered&#10;&#10;Description generated with very high confidence">
            <a:extLst>
              <a:ext uri="{FF2B5EF4-FFF2-40B4-BE49-F238E27FC236}">
                <a16:creationId xmlns:a16="http://schemas.microsoft.com/office/drawing/2014/main" id="{3B999054-FE69-4FC4-9F98-0CB0B1544F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4"/>
          <a:stretch/>
        </p:blipFill>
        <p:spPr>
          <a:xfrm>
            <a:off x="6021086" y="544777"/>
            <a:ext cx="6170914" cy="6313225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6472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061BCF-0121-44C5-81A4-0C0B41AAEF83}"/>
              </a:ext>
            </a:extLst>
          </p:cNvPr>
          <p:cNvSpPr txBox="1"/>
          <p:nvPr/>
        </p:nvSpPr>
        <p:spPr>
          <a:xfrm>
            <a:off x="799817" y="2770632"/>
            <a:ext cx="4672584" cy="210107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solidFill>
                  <a:srgbClr val="000000"/>
                </a:solidFill>
                <a:latin typeface="Comic Sans MS" panose="030F0702030302020204" pitchFamily="66" charset="0"/>
                <a:ea typeface="+mj-ea"/>
                <a:cs typeface="+mj-cs"/>
              </a:rPr>
              <a:t>Get some props together for nature related sensory stories – Jasper’s Beanstalk is a lovely one.</a:t>
            </a:r>
          </a:p>
        </p:txBody>
      </p:sp>
      <p:sp>
        <p:nvSpPr>
          <p:cNvPr id="22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A picture containing cat&#10;&#10;Description generated with very high confidence">
            <a:extLst>
              <a:ext uri="{FF2B5EF4-FFF2-40B4-BE49-F238E27FC236}">
                <a16:creationId xmlns:a16="http://schemas.microsoft.com/office/drawing/2014/main" id="{B27F72FE-8721-4CD4-9F33-D734F6D3CA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2" r="2072" b="-2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5424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D3A695-597A-4069-B8E9-FF58AE0D768E}"/>
              </a:ext>
            </a:extLst>
          </p:cNvPr>
          <p:cNvSpPr txBox="1"/>
          <p:nvPr/>
        </p:nvSpPr>
        <p:spPr>
          <a:xfrm>
            <a:off x="6467434" y="2763746"/>
            <a:ext cx="5242259" cy="192225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  <a:t>Have an indoor family campfire - build one in a box or similar using </a:t>
            </a:r>
            <a:r>
              <a:rPr lang="en-US" sz="2600" kern="1200" dirty="0" err="1"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  <a:t>coloured</a:t>
            </a:r>
            <a:r>
              <a:rPr lang="en-US" sz="2600" kern="1200" dirty="0"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  <a:t> paper. Sing a campfire song or even have a campfire type dinner around it.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 descr="Food on a table&#10;&#10;Description generated with high confidence">
            <a:extLst>
              <a:ext uri="{FF2B5EF4-FFF2-40B4-BE49-F238E27FC236}">
                <a16:creationId xmlns:a16="http://schemas.microsoft.com/office/drawing/2014/main" id="{A5F97086-23A6-45CC-9D15-F9B1B05C1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42" r="8655" b="1"/>
          <a:stretch/>
        </p:blipFill>
        <p:spPr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close up of a fire&#10;&#10;Description generated with high confidence">
            <a:extLst>
              <a:ext uri="{FF2B5EF4-FFF2-40B4-BE49-F238E27FC236}">
                <a16:creationId xmlns:a16="http://schemas.microsoft.com/office/drawing/2014/main" id="{3D5D3B35-4981-4AAE-91BC-FE5CC3FEA8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91" r="-4" b="17248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  <p:sp>
        <p:nvSpPr>
          <p:cNvPr id="5" name="Rectangle 4">
            <a:hlinkHover r:id="rId4"/>
          </p:cNvPr>
          <p:cNvSpPr/>
          <p:nvPr/>
        </p:nvSpPr>
        <p:spPr>
          <a:xfrm>
            <a:off x="7372758" y="5215644"/>
            <a:ext cx="34316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0"/>
              </a:spcAft>
            </a:pPr>
            <a:r>
              <a:rPr lang="en-GB" sz="1400" i="1" dirty="0">
                <a:latin typeface="Comic Sans MS" panose="030F0702030302020204" pitchFamily="66" charset="0"/>
                <a:ea typeface="Times New Roman" panose="02020603050405020304" pitchFamily="18" charset="0"/>
              </a:rPr>
              <a:t>Campfire songs like:</a:t>
            </a:r>
          </a:p>
          <a:p>
            <a:pPr marL="228600">
              <a:spcAft>
                <a:spcPts val="0"/>
              </a:spcAft>
            </a:pPr>
            <a:r>
              <a:rPr lang="en-GB" sz="1400" i="1" dirty="0">
                <a:latin typeface="Comic Sans MS" panose="030F0702030302020204" pitchFamily="66" charset="0"/>
                <a:ea typeface="Times New Roman" panose="02020603050405020304" pitchFamily="18" charset="0"/>
              </a:rPr>
              <a:t>The Ants go marching 2 by 2</a:t>
            </a:r>
          </a:p>
          <a:p>
            <a:pPr marL="228600">
              <a:spcAft>
                <a:spcPts val="0"/>
              </a:spcAft>
            </a:pPr>
            <a:r>
              <a:rPr lang="en-GB" sz="1400" i="1" dirty="0">
                <a:latin typeface="Comic Sans MS" panose="030F0702030302020204" pitchFamily="66" charset="0"/>
                <a:ea typeface="Times New Roman" panose="02020603050405020304" pitchFamily="18" charset="0"/>
              </a:rPr>
              <a:t>The bear went over the mountain </a:t>
            </a:r>
          </a:p>
          <a:p>
            <a:pPr marL="228600">
              <a:spcAft>
                <a:spcPts val="0"/>
              </a:spcAft>
            </a:pPr>
            <a:r>
              <a:rPr lang="en-GB" sz="1400" i="1" dirty="0">
                <a:latin typeface="Comic Sans MS" panose="030F0702030302020204" pitchFamily="66" charset="0"/>
                <a:ea typeface="Times New Roman" panose="02020603050405020304" pitchFamily="18" charset="0"/>
              </a:rPr>
              <a:t>An Austrian went a yodelling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36655" y="6245662"/>
            <a:ext cx="7250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hlinkClick r:id="rId5"/>
              </a:rPr>
              <a:t>https://www.todaysparent.com/family/activities/campfire-songs-your-kids-will-love/</a:t>
            </a:r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543670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E40919-0518-45D5-9631-EC9AC5F1CAC8}"/>
              </a:ext>
            </a:extLst>
          </p:cNvPr>
          <p:cNvSpPr txBox="1"/>
          <p:nvPr/>
        </p:nvSpPr>
        <p:spPr>
          <a:xfrm>
            <a:off x="430362" y="932595"/>
            <a:ext cx="5407020" cy="23555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dirty="0">
                <a:solidFill>
                  <a:srgbClr val="000000"/>
                </a:solidFill>
                <a:latin typeface="Comic Sans MS" panose="030F0702030302020204" pitchFamily="66" charset="0"/>
                <a:ea typeface="+mj-ea"/>
                <a:cs typeface="+mj-cs"/>
              </a:rPr>
              <a:t>Listen to/watch nature recordings - bird song, forests etc</a:t>
            </a:r>
            <a:r>
              <a:rPr lang="en-US" sz="41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. </a:t>
            </a:r>
          </a:p>
        </p:txBody>
      </p:sp>
      <p:sp>
        <p:nvSpPr>
          <p:cNvPr id="12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3" descr="A small bird perched on a tree branch&#10;&#10;Description generated with very high confidence">
            <a:extLst>
              <a:ext uri="{FF2B5EF4-FFF2-40B4-BE49-F238E27FC236}">
                <a16:creationId xmlns:a16="http://schemas.microsoft.com/office/drawing/2014/main" id="{C88FE6FA-718F-4BF8-AE7B-56248A120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47" r="33672" b="1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4" name="TextBox 3"/>
          <p:cNvSpPr txBox="1"/>
          <p:nvPr/>
        </p:nvSpPr>
        <p:spPr>
          <a:xfrm>
            <a:off x="-231409" y="4562763"/>
            <a:ext cx="654858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GB" dirty="0">
                <a:latin typeface="Comic Sans MS" panose="030F0702030302020204" pitchFamily="66" charset="0"/>
              </a:rPr>
              <a:t>Relaxing sounds: </a:t>
            </a:r>
            <a:r>
              <a:rPr lang="en-GB" dirty="0">
                <a:latin typeface="Comic Sans MS" panose="030F0702030302020204" pitchFamily="66" charset="0"/>
                <a:hlinkClick r:id="rId4"/>
              </a:rPr>
              <a:t>h</a:t>
            </a:r>
            <a:r>
              <a:rPr lang="en-GB" sz="1600" u="sng" dirty="0">
                <a:latin typeface="Comic Sans MS" panose="030F0702030302020204" pitchFamily="66" charset="0"/>
                <a:hlinkClick r:id="rId4"/>
              </a:rPr>
              <a:t>ttps://www.youtube.com/watch?v=eKFTSSKCzWA</a:t>
            </a:r>
            <a:endParaRPr lang="en-GB" sz="1600" u="sng" dirty="0">
              <a:latin typeface="Comic Sans MS" panose="030F0702030302020204" pitchFamily="66" charset="0"/>
            </a:endParaRPr>
          </a:p>
          <a:p>
            <a:pPr lvl="2"/>
            <a:r>
              <a:rPr lang="en-GB" dirty="0">
                <a:latin typeface="Comic Sans MS" panose="030F0702030302020204" pitchFamily="66" charset="0"/>
              </a:rPr>
              <a:t>Flying over Scotland:  </a:t>
            </a:r>
            <a:r>
              <a:rPr lang="en-GB" sz="1600" u="sng" dirty="0">
                <a:latin typeface="Comic Sans MS" panose="030F0702030302020204" pitchFamily="66" charset="0"/>
                <a:hlinkClick r:id="rId5"/>
              </a:rPr>
              <a:t>https://www.youtube.com/watch?v=_RTMLn7rDRw</a:t>
            </a:r>
            <a:endParaRPr lang="en-GB" sz="1600" dirty="0">
              <a:latin typeface="Comic Sans MS" panose="030F0702030302020204" pitchFamily="66" charset="0"/>
            </a:endParaRPr>
          </a:p>
          <a:p>
            <a:pPr lvl="2"/>
            <a:r>
              <a:rPr lang="en-GB" dirty="0">
                <a:latin typeface="Comic Sans MS" panose="030F0702030302020204" pitchFamily="66" charset="0"/>
              </a:rPr>
              <a:t>Spring watch live video cams:  </a:t>
            </a:r>
            <a:r>
              <a:rPr lang="en-GB" sz="1600" u="sng" dirty="0">
                <a:latin typeface="Comic Sans MS" panose="030F0702030302020204" pitchFamily="66" charset="0"/>
                <a:hlinkClick r:id="rId6"/>
              </a:rPr>
              <a:t>https://www.youtube.com/watch?v=ptvHeeVqbxg</a:t>
            </a:r>
            <a:endParaRPr lang="en-GB" sz="1600" dirty="0">
              <a:latin typeface="Comic Sans MS" panose="030F0702030302020204" pitchFamily="66" charset="0"/>
            </a:endParaRPr>
          </a:p>
          <a:p>
            <a:pPr lvl="2"/>
            <a:r>
              <a:rPr lang="en-GB" sz="1600" dirty="0">
                <a:latin typeface="Comic Sans MS" panose="030F0702030302020204" pitchFamily="66" charset="0"/>
              </a:rPr>
              <a:t>Edinburgh Zoo has different video cams.  The </a:t>
            </a:r>
            <a:r>
              <a:rPr lang="en-GB" sz="1600" dirty="0" err="1">
                <a:latin typeface="Comic Sans MS" panose="030F0702030302020204" pitchFamily="66" charset="0"/>
              </a:rPr>
              <a:t>meerkat</a:t>
            </a:r>
            <a:r>
              <a:rPr lang="en-GB" sz="1600" dirty="0">
                <a:latin typeface="Comic Sans MS" panose="030F0702030302020204" pitchFamily="66" charset="0"/>
              </a:rPr>
              <a:t> one is cute:  </a:t>
            </a:r>
            <a:r>
              <a:rPr lang="en-GB" sz="1400" u="sng" dirty="0">
                <a:latin typeface="Comic Sans MS" panose="030F0702030302020204" pitchFamily="66" charset="0"/>
                <a:hlinkClick r:id="rId7"/>
              </a:rPr>
              <a:t>https://www.youtube.com/watch?v=rkux9EcyAF4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460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450979-F284-4E5A-8C00-01D3E1BD3DC7}"/>
              </a:ext>
            </a:extLst>
          </p:cNvPr>
          <p:cNvSpPr txBox="1"/>
          <p:nvPr/>
        </p:nvSpPr>
        <p:spPr>
          <a:xfrm>
            <a:off x="6604355" y="3118032"/>
            <a:ext cx="4805996" cy="140144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dirty="0">
                <a:solidFill>
                  <a:srgbClr val="000000"/>
                </a:solidFill>
                <a:latin typeface="Comic Sans MS" panose="030F0702030302020204" pitchFamily="66" charset="0"/>
                <a:ea typeface="+mj-ea"/>
                <a:cs typeface="+mj-cs"/>
              </a:rPr>
              <a:t>Make a bird feeder to hang from your window.</a:t>
            </a:r>
          </a:p>
        </p:txBody>
      </p:sp>
      <p:sp>
        <p:nvSpPr>
          <p:cNvPr id="12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3" descr="A picture containing photo, different, cake, show&#10;&#10;Description generated with very high confidence">
            <a:extLst>
              <a:ext uri="{FF2B5EF4-FFF2-40B4-BE49-F238E27FC236}">
                <a16:creationId xmlns:a16="http://schemas.microsoft.com/office/drawing/2014/main" id="{F1356E52-3DE0-4650-BADC-C813E7FA5D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1195" r="1908" b="3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4" name="TextBox 3"/>
          <p:cNvSpPr txBox="1"/>
          <p:nvPr/>
        </p:nvSpPr>
        <p:spPr>
          <a:xfrm>
            <a:off x="6410036" y="5892801"/>
            <a:ext cx="5587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https://happyhooligans.ca/32-homemade-bird-feeders/</a:t>
            </a:r>
            <a:endParaRPr lang="en-GB" dirty="0">
              <a:hlinkClick r:id="rId5"/>
            </a:endParaRPr>
          </a:p>
          <a:p>
            <a:r>
              <a:rPr lang="en-GB" dirty="0">
                <a:hlinkClick r:id="rId5"/>
              </a:rPr>
              <a:t>https://www.countryliving.com/diy-crafts/how-to/g3060/diy-bird-feeders/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828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0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375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7967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rgbClr val="344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920E43-4F76-4421-9609-5D638D6E14AB}"/>
              </a:ext>
            </a:extLst>
          </p:cNvPr>
          <p:cNvSpPr txBox="1"/>
          <p:nvPr/>
        </p:nvSpPr>
        <p:spPr>
          <a:xfrm>
            <a:off x="6789743" y="2442411"/>
            <a:ext cx="4996329" cy="202440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 dirty="0">
                <a:solidFill>
                  <a:srgbClr val="FFFFFF"/>
                </a:solidFill>
                <a:latin typeface="Comic Sans MS" panose="030F0702030302020204" pitchFamily="66" charset="0"/>
                <a:ea typeface="+mj-ea"/>
                <a:cs typeface="+mj-cs"/>
              </a:rPr>
              <a:t>Make an indoor den, just a couple of cushions and a sheet can make a lovely </a:t>
            </a:r>
            <a:r>
              <a:rPr lang="en-US" sz="3300" dirty="0">
                <a:solidFill>
                  <a:srgbClr val="FFFFFF"/>
                </a:solidFill>
                <a:latin typeface="Comic Sans MS" panose="030F0702030302020204" pitchFamily="66" charset="0"/>
                <a:ea typeface="+mj-ea"/>
                <a:cs typeface="+mj-cs"/>
              </a:rPr>
              <a:t>space</a:t>
            </a:r>
            <a:r>
              <a:rPr lang="en-US" sz="3300" kern="1200" dirty="0">
                <a:solidFill>
                  <a:srgbClr val="FFFFFF"/>
                </a:solidFill>
                <a:latin typeface="Comic Sans MS" panose="030F0702030302020204" pitchFamily="66" charset="0"/>
                <a:ea typeface="+mj-ea"/>
                <a:cs typeface="+mj-cs"/>
              </a:rPr>
              <a:t>. </a:t>
            </a:r>
          </a:p>
        </p:txBody>
      </p:sp>
      <p:pic>
        <p:nvPicPr>
          <p:cNvPr id="3" name="Picture 3" descr="A small child sitting in a tent&#10;&#10;Description generated with high confidence">
            <a:extLst>
              <a:ext uri="{FF2B5EF4-FFF2-40B4-BE49-F238E27FC236}">
                <a16:creationId xmlns:a16="http://schemas.microsoft.com/office/drawing/2014/main" id="{62645860-2159-4CB0-90E3-FFDD96109A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40" b="16263"/>
          <a:stretch/>
        </p:blipFill>
        <p:spPr>
          <a:xfrm>
            <a:off x="979868" y="10"/>
            <a:ext cx="6069184" cy="283977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</p:spPr>
      </p:pic>
      <p:pic>
        <p:nvPicPr>
          <p:cNvPr id="5" name="Picture 5" descr="A person sitting on a bed&#10;&#10;Description generated with very high confidence">
            <a:extLst>
              <a:ext uri="{FF2B5EF4-FFF2-40B4-BE49-F238E27FC236}">
                <a16:creationId xmlns:a16="http://schemas.microsoft.com/office/drawing/2014/main" id="{897C9527-01E3-4FFF-94E3-DE13A5498C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" r="4" b="4"/>
          <a:stretch/>
        </p:blipFill>
        <p:spPr>
          <a:xfrm>
            <a:off x="3" y="3124786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</p:spPr>
      </p:pic>
      <p:sp>
        <p:nvSpPr>
          <p:cNvPr id="4" name="TextBox 3"/>
          <p:cNvSpPr txBox="1"/>
          <p:nvPr/>
        </p:nvSpPr>
        <p:spPr>
          <a:xfrm>
            <a:off x="6928016" y="5657671"/>
            <a:ext cx="4719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:  </a:t>
            </a:r>
            <a:r>
              <a:rPr lang="en-GB" u="sng" dirty="0">
                <a:hlinkClick r:id="rId4"/>
              </a:rPr>
              <a:t>https://www.pinterest.co.uk/savechildrenuk/den-day-lets-build-a-better-world/</a:t>
            </a:r>
            <a:endParaRPr lang="en-GB" dirty="0"/>
          </a:p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6010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403A30-65C4-4E8E-8B18-969E496260C5}"/>
              </a:ext>
            </a:extLst>
          </p:cNvPr>
          <p:cNvSpPr txBox="1"/>
          <p:nvPr/>
        </p:nvSpPr>
        <p:spPr>
          <a:xfrm>
            <a:off x="6604000" y="3805382"/>
            <a:ext cx="4787878" cy="186389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000000"/>
                </a:solidFill>
                <a:latin typeface="Comic Sans MS" panose="030F0702030302020204" pitchFamily="66" charset="0"/>
                <a:ea typeface="+mj-ea"/>
                <a:cs typeface="+mj-cs"/>
              </a:rPr>
              <a:t>Make a stained-glass butterfly or other bug to stick on your window.</a:t>
            </a:r>
          </a:p>
        </p:txBody>
      </p:sp>
      <p:sp>
        <p:nvSpPr>
          <p:cNvPr id="12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3" descr="A reflection of a mirror posing for the camera&#10;&#10;Description generated with very high confidence">
            <a:extLst>
              <a:ext uri="{FF2B5EF4-FFF2-40B4-BE49-F238E27FC236}">
                <a16:creationId xmlns:a16="http://schemas.microsoft.com/office/drawing/2014/main" id="{C38E0153-676A-4AE2-9B24-75748D7C84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21560" r="20435" b="1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52133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9229A9-7B9D-4F52-908D-17D15FEB5B8C}"/>
              </a:ext>
            </a:extLst>
          </p:cNvPr>
          <p:cNvSpPr txBox="1"/>
          <p:nvPr/>
        </p:nvSpPr>
        <p:spPr>
          <a:xfrm>
            <a:off x="238664" y="214091"/>
            <a:ext cx="6829246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latin typeface="Comic Sans MS" panose="030F0702030302020204" pitchFamily="66" charset="0"/>
              </a:rPr>
              <a:t>Make a nature mobile either with things found outside - leaves, sticks, feathers, or with cut outs of these e.g. butterflies, leaves etc. cut from milk cartons and </a:t>
            </a:r>
            <a:r>
              <a:rPr lang="en-US" sz="2800" dirty="0" err="1">
                <a:latin typeface="Comic Sans MS" panose="030F0702030302020204" pitchFamily="66" charset="0"/>
              </a:rPr>
              <a:t>coloured</a:t>
            </a:r>
            <a:r>
              <a:rPr lang="en-US" sz="2800" dirty="0">
                <a:latin typeface="Comic Sans MS" panose="030F0702030302020204" pitchFamily="66" charset="0"/>
              </a:rPr>
              <a:t> in or decorated with sweet wrappers. </a:t>
            </a:r>
          </a:p>
          <a:p>
            <a:pPr algn="ctr"/>
            <a:r>
              <a:rPr lang="en-US" sz="2800" dirty="0">
                <a:latin typeface="Comic Sans MS" panose="030F0702030302020204" pitchFamily="66" charset="0"/>
              </a:rPr>
              <a:t>Blow this with a fan and watch it move.</a:t>
            </a:r>
          </a:p>
        </p:txBody>
      </p:sp>
      <p:pic>
        <p:nvPicPr>
          <p:cNvPr id="3" name="Picture 3" descr="A person that is standing in the grass&#10;&#10;Description generated with high confidence">
            <a:extLst>
              <a:ext uri="{FF2B5EF4-FFF2-40B4-BE49-F238E27FC236}">
                <a16:creationId xmlns:a16="http://schemas.microsoft.com/office/drawing/2014/main" id="{C4152D87-4FC7-4F4D-AFFF-FBA217BF4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64" y="3514092"/>
            <a:ext cx="4238445" cy="3007211"/>
          </a:xfrm>
          <a:prstGeom prst="rect">
            <a:avLst/>
          </a:prstGeom>
        </p:spPr>
      </p:pic>
      <p:pic>
        <p:nvPicPr>
          <p:cNvPr id="5" name="Picture 5" descr="A group of items on a table&#10;&#10;Description generated with high confidence">
            <a:extLst>
              <a:ext uri="{FF2B5EF4-FFF2-40B4-BE49-F238E27FC236}">
                <a16:creationId xmlns:a16="http://schemas.microsoft.com/office/drawing/2014/main" id="{A7CC1126-258F-4B85-AE74-003F2C4B0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797" y="674873"/>
            <a:ext cx="4051539" cy="566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19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E248E0-55F8-4E45-A07F-B49E0EEA97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92014">
            <a:off x="3109564" y="70484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 descr="A close up of a toy&#10;&#10;Description generated with high confidence">
            <a:extLst>
              <a:ext uri="{FF2B5EF4-FFF2-40B4-BE49-F238E27FC236}">
                <a16:creationId xmlns:a16="http://schemas.microsoft.com/office/drawing/2014/main" id="{A1BFE78C-F817-4914-B780-E7D7AE176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9"/>
          <a:stretch/>
        </p:blipFill>
        <p:spPr>
          <a:xfrm>
            <a:off x="4252394" y="2577601"/>
            <a:ext cx="7462838" cy="4280399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DF47C0-B8AC-4D14-A71B-9FA548761AA9}"/>
              </a:ext>
            </a:extLst>
          </p:cNvPr>
          <p:cNvSpPr txBox="1"/>
          <p:nvPr/>
        </p:nvSpPr>
        <p:spPr>
          <a:xfrm>
            <a:off x="768379" y="1389231"/>
            <a:ext cx="4001034" cy="16191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latin typeface="Comic Sans MS" panose="030F0702030302020204" pitchFamily="66" charset="0"/>
                <a:ea typeface="+mj-ea"/>
                <a:cs typeface="+mj-cs"/>
              </a:rPr>
              <a:t>Make loo roll animals and put on a puppet show</a:t>
            </a:r>
            <a:r>
              <a:rPr lang="en-US" sz="3600" dirty="0">
                <a:latin typeface="Comic Sans MS" panose="030F0702030302020204" pitchFamily="66" charset="0"/>
                <a:ea typeface="+mj-ea"/>
                <a:cs typeface="+mj-cs"/>
              </a:rPr>
              <a:t>.</a:t>
            </a:r>
            <a:endParaRPr lang="en-US" sz="3600" dirty="0">
              <a:latin typeface="Comic Sans MS" panose="030F0702030302020204" pitchFamily="66" charset="0"/>
              <a:cs typeface="Calibri"/>
            </a:endParaRPr>
          </a:p>
        </p:txBody>
      </p:sp>
      <p:pic>
        <p:nvPicPr>
          <p:cNvPr id="5" name="Picture 5" descr="A picture containing person, indoor, holding, woman&#10;&#10;Description generated with very high confidence">
            <a:extLst>
              <a:ext uri="{FF2B5EF4-FFF2-40B4-BE49-F238E27FC236}">
                <a16:creationId xmlns:a16="http://schemas.microsoft.com/office/drawing/2014/main" id="{E2239388-472C-4380-8F65-7F8C4016AD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65" r="2406" b="-3"/>
          <a:stretch/>
        </p:blipFill>
        <p:spPr>
          <a:xfrm>
            <a:off x="8610600" y="10"/>
            <a:ext cx="3581400" cy="3769196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693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BF1993-88F5-4A8B-94F0-726BFBF26682}"/>
              </a:ext>
            </a:extLst>
          </p:cNvPr>
          <p:cNvSpPr txBox="1"/>
          <p:nvPr/>
        </p:nvSpPr>
        <p:spPr>
          <a:xfrm>
            <a:off x="4638136" y="756249"/>
            <a:ext cx="711391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latin typeface="Comic Sans MS" panose="030F0702030302020204" pitchFamily="66" charset="0"/>
                <a:cs typeface="Arial"/>
              </a:rPr>
              <a:t>Make an indoor pond -bowl of water, cut fish etc. out of plastic milk cartons.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3" name="Picture 3" descr="A picture containing table, food, sitting, plastic&#10;&#10;Description generated with very high confidence">
            <a:extLst>
              <a:ext uri="{FF2B5EF4-FFF2-40B4-BE49-F238E27FC236}">
                <a16:creationId xmlns:a16="http://schemas.microsoft.com/office/drawing/2014/main" id="{41D7246F-FE06-4C20-AADF-667F2249A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05" y="722282"/>
            <a:ext cx="3613749" cy="5399057"/>
          </a:xfrm>
          <a:prstGeom prst="rect">
            <a:avLst/>
          </a:prstGeom>
        </p:spPr>
      </p:pic>
      <p:pic>
        <p:nvPicPr>
          <p:cNvPr id="5" name="Picture 5" descr="A picture containing green, indoor, plate, sitting&#10;&#10;Description generated with very high confidence">
            <a:extLst>
              <a:ext uri="{FF2B5EF4-FFF2-40B4-BE49-F238E27FC236}">
                <a16:creationId xmlns:a16="http://schemas.microsoft.com/office/drawing/2014/main" id="{F8123C76-C84D-4763-8A5C-E64C72F9B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250" y="2905854"/>
            <a:ext cx="5345500" cy="323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55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B16B95-7F67-422F-8641-A19657B16F2D}"/>
              </a:ext>
            </a:extLst>
          </p:cNvPr>
          <p:cNvSpPr txBox="1"/>
          <p:nvPr/>
        </p:nvSpPr>
        <p:spPr>
          <a:xfrm>
            <a:off x="6746628" y="1783959"/>
            <a:ext cx="4645250" cy="2889114"/>
          </a:xfr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>
                <a:latin typeface="+mj-lt"/>
                <a:ea typeface="+mj-ea"/>
                <a:cs typeface="+mj-cs"/>
              </a:rPr>
              <a:t>Splash feet in water while listening to ocean sounds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 descr="A person swimming in the water&#10;&#10;Description generated with high confidence">
            <a:hlinkClick r:id="rId2" action="ppaction://hlinksldjump"/>
            <a:extLst>
              <a:ext uri="{FF2B5EF4-FFF2-40B4-BE49-F238E27FC236}">
                <a16:creationId xmlns:a16="http://schemas.microsoft.com/office/drawing/2014/main" id="{A12DCBD0-62F8-4856-85F1-59BA4046E4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r="42188" b="-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hlinkClick r:id="rId2" action="ppaction://hlinksldjump" tooltip="https://happyhooligans.ca/32-homemade-bird-feeders/"/>
          </p:cNvPr>
          <p:cNvSpPr txBox="1"/>
          <p:nvPr/>
        </p:nvSpPr>
        <p:spPr>
          <a:xfrm>
            <a:off x="6024154" y="6216072"/>
            <a:ext cx="5606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u="sng" dirty="0">
                <a:hlinkClick r:id="rId4"/>
              </a:rPr>
              <a:t>http://www.youtube.com/watch?v=AFWvD5AYk_A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152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386A3B-09B7-452F-882B-9BFB0C9DC105}"/>
              </a:ext>
            </a:extLst>
          </p:cNvPr>
          <p:cNvSpPr txBox="1"/>
          <p:nvPr/>
        </p:nvSpPr>
        <p:spPr>
          <a:xfrm>
            <a:off x="701963" y="411192"/>
            <a:ext cx="1132325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Comic Sans MS" panose="030F0702030302020204" pitchFamily="66" charset="0"/>
                <a:cs typeface="Arial"/>
              </a:rPr>
              <a:t>Make bottle shakers -fill with small nature objects to create different sounds -e.g. sticks, pebbles, water, leaves.</a:t>
            </a:r>
            <a:endParaRPr lang="en-US" sz="3200" dirty="0">
              <a:latin typeface="Comic Sans MS" panose="030F0702030302020204" pitchFamily="66" charset="0"/>
            </a:endParaRPr>
          </a:p>
        </p:txBody>
      </p:sp>
      <p:pic>
        <p:nvPicPr>
          <p:cNvPr id="3" name="Picture 3" descr="A bottle of wine&#10;&#10;Description generated with very high confidence">
            <a:extLst>
              <a:ext uri="{FF2B5EF4-FFF2-40B4-BE49-F238E27FC236}">
                <a16:creationId xmlns:a16="http://schemas.microsoft.com/office/drawing/2014/main" id="{06349548-72A4-46FF-8BBB-51F83B382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910" y="2441815"/>
            <a:ext cx="7214558" cy="405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39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67B949-2A3C-41E0-BDEF-7A0CFCF0C937}"/>
              </a:ext>
            </a:extLst>
          </p:cNvPr>
          <p:cNvSpPr txBox="1"/>
          <p:nvPr/>
        </p:nvSpPr>
        <p:spPr>
          <a:xfrm>
            <a:off x="6746628" y="1783959"/>
            <a:ext cx="4645250" cy="2889114"/>
          </a:xfr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>
                <a:latin typeface="+mj-lt"/>
                <a:ea typeface="+mj-ea"/>
                <a:cs typeface="+mj-cs"/>
              </a:rPr>
              <a:t>Make a pocket garden linked to Keep Scotland Beautiful competition.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3" descr="A group of people that are standing in the grass&#10;&#10;Description generated with very high confidence">
            <a:extLst>
              <a:ext uri="{FF2B5EF4-FFF2-40B4-BE49-F238E27FC236}">
                <a16:creationId xmlns:a16="http://schemas.microsoft.com/office/drawing/2014/main" id="{4FE95501-DEC5-4175-9111-B26AC89FF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4" r="-2" b="493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/>
          <p:cNvSpPr txBox="1"/>
          <p:nvPr/>
        </p:nvSpPr>
        <p:spPr>
          <a:xfrm>
            <a:off x="7028496" y="5471634"/>
            <a:ext cx="5089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u="sng">
                <a:hlinkClick r:id="rId3"/>
              </a:rPr>
              <a:t>https://www.keepscotlandbeautiful.org/sustainable-development-education/food-and-the-environment/pocket-garden/pop-up-pocket-gardens-at-home/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576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BBD5B30-C741-4E67-AFD8-17917090AB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8" descr="A picture containing outdoor, sitting, toy, small&#10;&#10;Description generated with very high confidence">
            <a:extLst>
              <a:ext uri="{FF2B5EF4-FFF2-40B4-BE49-F238E27FC236}">
                <a16:creationId xmlns:a16="http://schemas.microsoft.com/office/drawing/2014/main" id="{CEE52B97-4CC2-4A8A-B598-BD56372636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52"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5" name="Picture 5" descr="A picture containing building, indoor, sitting, table&#10;&#10;Description generated with very high confidence">
            <a:extLst>
              <a:ext uri="{FF2B5EF4-FFF2-40B4-BE49-F238E27FC236}">
                <a16:creationId xmlns:a16="http://schemas.microsoft.com/office/drawing/2014/main" id="{3BEA1B79-34E2-4F2C-87EC-FE4A473707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8913"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10" descr="A picture containing outdoor, plant, rock, flower&#10;&#10;Description generated with very high confidence">
            <a:extLst>
              <a:ext uri="{FF2B5EF4-FFF2-40B4-BE49-F238E27FC236}">
                <a16:creationId xmlns:a16="http://schemas.microsoft.com/office/drawing/2014/main" id="{4FE6B6B8-6B9E-4055-ACED-4BD46CAABE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7921"/>
          <a:stretch/>
        </p:blipFill>
        <p:spPr>
          <a:xfrm>
            <a:off x="3675325" y="3393973"/>
            <a:ext cx="5012921" cy="3464027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5" name="Freeform: Shape 34">
            <a:extLst>
              <a:ext uri="{FF2B5EF4-FFF2-40B4-BE49-F238E27FC236}">
                <a16:creationId xmlns:a16="http://schemas.microsoft.com/office/drawing/2014/main" id="{189BBEAA-BB93-4878-8C95-3C8AADE2E0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D529C0C6-AAEB-4982-A9E6-BC6A8B2AEF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67B949-2A3C-41E0-BDEF-7A0CFCF0C937}"/>
              </a:ext>
            </a:extLst>
          </p:cNvPr>
          <p:cNvSpPr txBox="1"/>
          <p:nvPr/>
        </p:nvSpPr>
        <p:spPr>
          <a:xfrm>
            <a:off x="438912" y="1508760"/>
            <a:ext cx="3670904" cy="3043790"/>
          </a:xfr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latin typeface="Comic Sans MS"/>
                <a:ea typeface="+mj-ea"/>
                <a:cs typeface="+mj-cs"/>
              </a:rPr>
              <a:t>Some more</a:t>
            </a:r>
            <a:r>
              <a:rPr lang="en-US" sz="4000" dirty="0">
                <a:latin typeface="Comic Sans MS"/>
                <a:ea typeface="+mj-ea"/>
                <a:cs typeface="+mj-cs"/>
              </a:rPr>
              <a:t> simple, pocket garden ideas.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D36F24-5EC0-4A09-9836-6580E1D4B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C0B334E-66E0-442A-8306-19629EC2DC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002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7E2BC9-1A1A-4BA7-BE9E-8FBEE75B4B2D}"/>
              </a:ext>
            </a:extLst>
          </p:cNvPr>
          <p:cNvSpPr txBox="1"/>
          <p:nvPr/>
        </p:nvSpPr>
        <p:spPr>
          <a:xfrm>
            <a:off x="598098" y="497457"/>
            <a:ext cx="587746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  <a:cs typeface="Arial"/>
              </a:rPr>
              <a:t>Grow some carrot or onion or parsnip tops in a saucer of water, they should start sprouting more leaves. Old potatoes will start sprouting too if kept in the light.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3" name="Picture 3" descr="A vase of flowers on a table&#10;&#10;Description generated with high confidence">
            <a:extLst>
              <a:ext uri="{FF2B5EF4-FFF2-40B4-BE49-F238E27FC236}">
                <a16:creationId xmlns:a16="http://schemas.microsoft.com/office/drawing/2014/main" id="{7818B7A8-AA0D-480D-842D-76AA4C1AE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440" y="284528"/>
            <a:ext cx="4130327" cy="620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2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9C1E1A-5CCF-4AFC-8243-BCD8F1652D3F}"/>
              </a:ext>
            </a:extLst>
          </p:cNvPr>
          <p:cNvSpPr txBox="1"/>
          <p:nvPr/>
        </p:nvSpPr>
        <p:spPr>
          <a:xfrm>
            <a:off x="310551" y="439947"/>
            <a:ext cx="1145587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latin typeface="Comic Sans MS"/>
                <a:cs typeface="Arial"/>
              </a:rPr>
              <a:t>Cut open a tomato or apple or pear etc. to find the seeds and pop them in some compost or cotton wool, keep them watered and see if they’ll start to sprout.</a:t>
            </a:r>
            <a:endParaRPr lang="en-US" sz="3600" dirty="0">
              <a:latin typeface="Comic Sans MS"/>
            </a:endParaRPr>
          </a:p>
        </p:txBody>
      </p:sp>
      <p:pic>
        <p:nvPicPr>
          <p:cNvPr id="3" name="Picture 3" descr="A picture containing fruit, grass, photo, small&#10;&#10;Description generated with very high confidence">
            <a:extLst>
              <a:ext uri="{FF2B5EF4-FFF2-40B4-BE49-F238E27FC236}">
                <a16:creationId xmlns:a16="http://schemas.microsoft.com/office/drawing/2014/main" id="{F9DD487A-C45D-452A-ACD8-E2DD69F1B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249" y="2500942"/>
            <a:ext cx="5474897" cy="411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24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C1187-A6ED-4C8F-90FD-B0AF5BCF0FD2}"/>
              </a:ext>
            </a:extLst>
          </p:cNvPr>
          <p:cNvSpPr txBox="1"/>
          <p:nvPr/>
        </p:nvSpPr>
        <p:spPr>
          <a:xfrm>
            <a:off x="669985" y="253042"/>
            <a:ext cx="11297728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Comic Sans MS" panose="030F0702030302020204" pitchFamily="66" charset="0"/>
                <a:cs typeface="Arial"/>
              </a:rPr>
              <a:t>Make a rainbow: collect rainbow </a:t>
            </a:r>
            <a:r>
              <a:rPr lang="en-US" sz="3200" dirty="0" err="1">
                <a:latin typeface="Comic Sans MS" panose="030F0702030302020204" pitchFamily="66" charset="0"/>
                <a:cs typeface="Arial"/>
              </a:rPr>
              <a:t>coloured</a:t>
            </a:r>
            <a:r>
              <a:rPr lang="en-US" sz="3200" dirty="0">
                <a:latin typeface="Comic Sans MS" panose="030F0702030302020204" pitchFamily="66" charset="0"/>
                <a:cs typeface="Arial"/>
              </a:rPr>
              <a:t> clothes and peg them on a washing line, or make a collage from bits and pieces of paper or cardboard, cloths or old magazines around the house or use different </a:t>
            </a:r>
            <a:r>
              <a:rPr lang="en-US" sz="3200" dirty="0" err="1">
                <a:latin typeface="Comic Sans MS" panose="030F0702030302020204" pitchFamily="66" charset="0"/>
                <a:cs typeface="Arial"/>
              </a:rPr>
              <a:t>coloured</a:t>
            </a:r>
            <a:r>
              <a:rPr lang="en-US" sz="3200" dirty="0">
                <a:latin typeface="Comic Sans MS" panose="030F0702030302020204" pitchFamily="66" charset="0"/>
                <a:cs typeface="Arial"/>
              </a:rPr>
              <a:t> leaves, plants, petals. 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3" descr="A person that is holding a birthday cake&#10;&#10;Description generated with high confidence">
            <a:extLst>
              <a:ext uri="{FF2B5EF4-FFF2-40B4-BE49-F238E27FC236}">
                <a16:creationId xmlns:a16="http://schemas.microsoft.com/office/drawing/2014/main" id="{8CAD9E39-F4F0-4570-BC52-6E0636FD5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871" y="3114039"/>
            <a:ext cx="5029199" cy="3505393"/>
          </a:xfrm>
          <a:prstGeom prst="rect">
            <a:avLst/>
          </a:prstGeom>
        </p:spPr>
      </p:pic>
      <p:pic>
        <p:nvPicPr>
          <p:cNvPr id="5" name="Picture 5" descr="A picture containing fruit, food&#10;&#10;Description generated with very high confidence">
            <a:extLst>
              <a:ext uri="{FF2B5EF4-FFF2-40B4-BE49-F238E27FC236}">
                <a16:creationId xmlns:a16="http://schemas.microsoft.com/office/drawing/2014/main" id="{1BC4B3CD-4E5E-4C66-BCE1-161C2E824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45" y="3108924"/>
            <a:ext cx="4709842" cy="348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69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FFB89D-4748-40D3-B569-3DFCA6E71EC7}"/>
              </a:ext>
            </a:extLst>
          </p:cNvPr>
          <p:cNvSpPr txBox="1"/>
          <p:nvPr/>
        </p:nvSpPr>
        <p:spPr>
          <a:xfrm>
            <a:off x="368060" y="281795"/>
            <a:ext cx="6294406" cy="23698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latin typeface="Comic Sans MS" panose="030F0702030302020204" pitchFamily="66" charset="0"/>
                <a:cs typeface="Arial"/>
              </a:rPr>
              <a:t>Go on a treasure hunt looking for things outside or inside-they could be natural or pre hidden in your garden/house or just different </a:t>
            </a:r>
            <a:r>
              <a:rPr lang="en-US" sz="2800" dirty="0" err="1">
                <a:latin typeface="Comic Sans MS" panose="030F0702030302020204" pitchFamily="66" charset="0"/>
                <a:cs typeface="Arial"/>
              </a:rPr>
              <a:t>colours</a:t>
            </a:r>
            <a:r>
              <a:rPr lang="en-US" sz="2800" dirty="0">
                <a:latin typeface="Comic Sans MS" panose="030F0702030302020204" pitchFamily="66" charset="0"/>
                <a:cs typeface="Arial"/>
              </a:rPr>
              <a:t>.</a:t>
            </a:r>
            <a:r>
              <a:rPr lang="en-US" sz="3600" dirty="0">
                <a:latin typeface="Arial"/>
                <a:cs typeface="Arial"/>
              </a:rPr>
              <a:t> </a:t>
            </a:r>
            <a:endParaRPr lang="en-US" sz="3600" dirty="0"/>
          </a:p>
        </p:txBody>
      </p:sp>
      <p:pic>
        <p:nvPicPr>
          <p:cNvPr id="3" name="Picture 3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id="{9DFB63C8-82BE-4D79-9674-6EAD0509C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02" y="3348487"/>
            <a:ext cx="4971690" cy="3324045"/>
          </a:xfrm>
          <a:prstGeom prst="rect">
            <a:avLst/>
          </a:prstGeom>
        </p:spPr>
      </p:pic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C5DC3EA-F55D-49F3-A32A-6C4FF330F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985" y="877611"/>
            <a:ext cx="5302369" cy="687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20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autiful Day Images, Stock Photos &amp; Vectors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" b="7695"/>
          <a:stretch/>
        </p:blipFill>
        <p:spPr bwMode="auto">
          <a:xfrm>
            <a:off x="-1" y="0"/>
            <a:ext cx="12464143" cy="842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186411-808E-46A5-8831-DE7F25443560}"/>
              </a:ext>
            </a:extLst>
          </p:cNvPr>
          <p:cNvSpPr txBox="1"/>
          <p:nvPr/>
        </p:nvSpPr>
        <p:spPr>
          <a:xfrm>
            <a:off x="1738648" y="4558774"/>
            <a:ext cx="7815271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latin typeface="Comic Sans MS"/>
              </a:rPr>
              <a:t>Sit outside together or open the window and listen to the sounds together…..... feel the breeze……........... and breathe…</a:t>
            </a:r>
          </a:p>
          <a:p>
            <a:pPr algn="ctr"/>
            <a:endParaRPr lang="en-US" sz="2800" b="1" dirty="0">
              <a:latin typeface="Comic Sans MS" panose="030F0702030302020204" pitchFamily="66" charset="0"/>
            </a:endParaRPr>
          </a:p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…but most of all have just have fun…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592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B3B7ABE26B7341BF44A2F3845ACB2C" ma:contentTypeVersion="" ma:contentTypeDescription="Create a new document." ma:contentTypeScope="" ma:versionID="2e9d5722073bac0c4d6f8abd43ce0c61">
  <xsd:schema xmlns:xsd="http://www.w3.org/2001/XMLSchema" xmlns:xs="http://www.w3.org/2001/XMLSchema" xmlns:p="http://schemas.microsoft.com/office/2006/metadata/properties" xmlns:ns2="0102779a-9faf-46cc-9ce7-983c5be52fa5" targetNamespace="http://schemas.microsoft.com/office/2006/metadata/properties" ma:root="true" ma:fieldsID="14b5914224a458c4371b53ef1d868f33" ns2:_="">
    <xsd:import namespace="0102779a-9faf-46cc-9ce7-983c5be52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02779a-9faf-46cc-9ce7-983c5be52f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42A4F0-DD33-4924-B5C5-8DDECFC0AF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0F5243-B609-4342-8853-E3BE9AB740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02779a-9faf-46cc-9ce7-983c5be52f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F79681-D2B2-4FE8-97C3-44913F6FE35A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metadata/properties"/>
    <ds:schemaRef ds:uri="0102779a-9faf-46cc-9ce7-983c5be52fa5"/>
    <ds:schemaRef ds:uri="http://schemas.microsoft.com/office/2006/documentManagement/typ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567</Words>
  <Application>Microsoft Office PowerPoint</Application>
  <PresentationFormat>Widescreen</PresentationFormat>
  <Paragraphs>46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Avenir Next LT Pro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Jacqui</dc:creator>
  <cp:lastModifiedBy>Rebecca Vaughan</cp:lastModifiedBy>
  <cp:revision>497</cp:revision>
  <dcterms:created xsi:type="dcterms:W3CDTF">2020-05-06T11:24:24Z</dcterms:created>
  <dcterms:modified xsi:type="dcterms:W3CDTF">2020-05-11T07:40:38Z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0x01010044B3B7ABE26B7341BF44A2F3845ACB2C</vt:lpwstr>
  </property>
</Properties>
</file>