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6" r:id="rId7"/>
    <p:sldId id="261" r:id="rId8"/>
    <p:sldId id="262" r:id="rId9"/>
    <p:sldId id="263" r:id="rId10"/>
    <p:sldId id="264"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e Arbuckle" userId="S::9066607@ea.edin.sch.uk::1af1c9fb-93c1-4be6-a258-d6268d56cac6" providerId="AD" clId="Web-{2A9AD4F6-7F16-4B2A-9451-9F4EEA3730B6}"/>
    <pc:docChg chg="modSld">
      <pc:chgData name="Ele Arbuckle" userId="S::9066607@ea.edin.sch.uk::1af1c9fb-93c1-4be6-a258-d6268d56cac6" providerId="AD" clId="Web-{2A9AD4F6-7F16-4B2A-9451-9F4EEA3730B6}" dt="2018-09-06T11:05:46.348" v="33" actId="20577"/>
      <pc:docMkLst>
        <pc:docMk/>
      </pc:docMkLst>
      <pc:sldChg chg="modSp">
        <pc:chgData name="Ele Arbuckle" userId="S::9066607@ea.edin.sch.uk::1af1c9fb-93c1-4be6-a258-d6268d56cac6" providerId="AD" clId="Web-{2A9AD4F6-7F16-4B2A-9451-9F4EEA3730B6}" dt="2018-09-06T11:05:46.348" v="32" actId="20577"/>
        <pc:sldMkLst>
          <pc:docMk/>
          <pc:sldMk cId="1062088474" sldId="257"/>
        </pc:sldMkLst>
        <pc:spChg chg="mod">
          <ac:chgData name="Ele Arbuckle" userId="S::9066607@ea.edin.sch.uk::1af1c9fb-93c1-4be6-a258-d6268d56cac6" providerId="AD" clId="Web-{2A9AD4F6-7F16-4B2A-9451-9F4EEA3730B6}" dt="2018-09-06T11:05:46.348" v="32" actId="20577"/>
          <ac:spMkLst>
            <pc:docMk/>
            <pc:sldMk cId="1062088474" sldId="257"/>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271B4C4-C30E-4560-BE09-925BA668343C}" type="datetimeFigureOut">
              <a:rPr lang="en-GB" smtClean="0"/>
              <a:t>08/10/2018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356E04-387E-4585-84BE-70E5FC1CC8C0}" type="slidenum">
              <a:rPr lang="en-GB" smtClean="0"/>
              <a:t>‹#›</a:t>
            </a:fld>
            <a:endParaRPr lang="en-GB"/>
          </a:p>
        </p:txBody>
      </p:sp>
    </p:spTree>
    <p:extLst>
      <p:ext uri="{BB962C8B-B14F-4D97-AF65-F5344CB8AC3E}">
        <p14:creationId xmlns:p14="http://schemas.microsoft.com/office/powerpoint/2010/main" val="1011411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71B4C4-C30E-4560-BE09-925BA668343C}" type="datetimeFigureOut">
              <a:rPr lang="en-GB" smtClean="0"/>
              <a:t>08/10/2018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356E04-387E-4585-84BE-70E5FC1CC8C0}" type="slidenum">
              <a:rPr lang="en-GB" smtClean="0"/>
              <a:t>‹#›</a:t>
            </a:fld>
            <a:endParaRPr lang="en-GB"/>
          </a:p>
        </p:txBody>
      </p:sp>
    </p:spTree>
    <p:extLst>
      <p:ext uri="{BB962C8B-B14F-4D97-AF65-F5344CB8AC3E}">
        <p14:creationId xmlns:p14="http://schemas.microsoft.com/office/powerpoint/2010/main" val="567497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271B4C4-C30E-4560-BE09-925BA668343C}" type="datetimeFigureOut">
              <a:rPr lang="en-GB" smtClean="0"/>
              <a:t>08/10/2018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356E04-387E-4585-84BE-70E5FC1CC8C0}" type="slidenum">
              <a:rPr lang="en-GB" smtClean="0"/>
              <a:t>‹#›</a:t>
            </a:fld>
            <a:endParaRPr lang="en-GB"/>
          </a:p>
        </p:txBody>
      </p:sp>
    </p:spTree>
    <p:extLst>
      <p:ext uri="{BB962C8B-B14F-4D97-AF65-F5344CB8AC3E}">
        <p14:creationId xmlns:p14="http://schemas.microsoft.com/office/powerpoint/2010/main" val="1137107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71B4C4-C30E-4560-BE09-925BA668343C}" type="datetimeFigureOut">
              <a:rPr lang="en-GB" smtClean="0"/>
              <a:t>08/10/2018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0356E04-387E-4585-84BE-70E5FC1CC8C0}" type="slidenum">
              <a:rPr lang="en-GB" smtClean="0"/>
              <a:t>‹#›</a:t>
            </a:fld>
            <a:endParaRPr lang="en-GB"/>
          </a:p>
        </p:txBody>
      </p:sp>
    </p:spTree>
    <p:extLst>
      <p:ext uri="{BB962C8B-B14F-4D97-AF65-F5344CB8AC3E}">
        <p14:creationId xmlns:p14="http://schemas.microsoft.com/office/powerpoint/2010/main" val="1367895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71B4C4-C30E-4560-BE09-925BA668343C}" type="datetimeFigureOut">
              <a:rPr lang="en-GB" smtClean="0"/>
              <a:t>08/10/2018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0356E04-387E-4585-84BE-70E5FC1CC8C0}" type="slidenum">
              <a:rPr lang="en-GB" smtClean="0"/>
              <a:t>‹#›</a:t>
            </a:fld>
            <a:endParaRPr lang="en-GB"/>
          </a:p>
        </p:txBody>
      </p:sp>
    </p:spTree>
    <p:extLst>
      <p:ext uri="{BB962C8B-B14F-4D97-AF65-F5344CB8AC3E}">
        <p14:creationId xmlns:p14="http://schemas.microsoft.com/office/powerpoint/2010/main" val="332860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71B4C4-C30E-4560-BE09-925BA668343C}" type="datetimeFigureOut">
              <a:rPr lang="en-GB" smtClean="0"/>
              <a:t>08/10/2018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0356E04-387E-4585-84BE-70E5FC1CC8C0}" type="slidenum">
              <a:rPr lang="en-GB" smtClean="0"/>
              <a:t>‹#›</a:t>
            </a:fld>
            <a:endParaRPr lang="en-GB"/>
          </a:p>
        </p:txBody>
      </p:sp>
    </p:spTree>
    <p:extLst>
      <p:ext uri="{BB962C8B-B14F-4D97-AF65-F5344CB8AC3E}">
        <p14:creationId xmlns:p14="http://schemas.microsoft.com/office/powerpoint/2010/main" val="219468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0271B4C4-C30E-4560-BE09-925BA668343C}" type="datetimeFigureOut">
              <a:rPr lang="en-GB" smtClean="0"/>
              <a:t>08/10/2018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0356E04-387E-4585-84BE-70E5FC1CC8C0}" type="slidenum">
              <a:rPr lang="en-GB" smtClean="0"/>
              <a:t>‹#›</a:t>
            </a:fld>
            <a:endParaRPr lang="en-GB"/>
          </a:p>
        </p:txBody>
      </p:sp>
    </p:spTree>
    <p:extLst>
      <p:ext uri="{BB962C8B-B14F-4D97-AF65-F5344CB8AC3E}">
        <p14:creationId xmlns:p14="http://schemas.microsoft.com/office/powerpoint/2010/main" val="1715502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271B4C4-C30E-4560-BE09-925BA668343C}" type="datetimeFigureOut">
              <a:rPr lang="en-GB" smtClean="0"/>
              <a:t>08/10/2018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0356E04-387E-4585-84BE-70E5FC1CC8C0}" type="slidenum">
              <a:rPr lang="en-GB" smtClean="0"/>
              <a:t>‹#›</a:t>
            </a:fld>
            <a:endParaRPr lang="en-GB"/>
          </a:p>
        </p:txBody>
      </p:sp>
    </p:spTree>
    <p:extLst>
      <p:ext uri="{BB962C8B-B14F-4D97-AF65-F5344CB8AC3E}">
        <p14:creationId xmlns:p14="http://schemas.microsoft.com/office/powerpoint/2010/main" val="3807413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271B4C4-C30E-4560-BE09-925BA668343C}" type="datetimeFigureOut">
              <a:rPr lang="en-GB" smtClean="0"/>
              <a:t>08/10/2018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0356E04-387E-4585-84BE-70E5FC1CC8C0}" type="slidenum">
              <a:rPr lang="en-GB" smtClean="0"/>
              <a:t>‹#›</a:t>
            </a:fld>
            <a:endParaRPr lang="en-GB"/>
          </a:p>
        </p:txBody>
      </p:sp>
    </p:spTree>
    <p:extLst>
      <p:ext uri="{BB962C8B-B14F-4D97-AF65-F5344CB8AC3E}">
        <p14:creationId xmlns:p14="http://schemas.microsoft.com/office/powerpoint/2010/main" val="1850873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271B4C4-C30E-4560-BE09-925BA668343C}" type="datetimeFigureOut">
              <a:rPr lang="en-GB" smtClean="0"/>
              <a:t>08/10/2018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0356E04-387E-4585-84BE-70E5FC1CC8C0}" type="slidenum">
              <a:rPr lang="en-GB" smtClean="0"/>
              <a:t>‹#›</a:t>
            </a:fld>
            <a:endParaRPr lang="en-GB"/>
          </a:p>
        </p:txBody>
      </p:sp>
    </p:spTree>
    <p:extLst>
      <p:ext uri="{BB962C8B-B14F-4D97-AF65-F5344CB8AC3E}">
        <p14:creationId xmlns:p14="http://schemas.microsoft.com/office/powerpoint/2010/main" val="708777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271B4C4-C30E-4560-BE09-925BA668343C}" type="datetimeFigureOut">
              <a:rPr lang="en-GB" smtClean="0"/>
              <a:t>08/10/2018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0356E04-387E-4585-84BE-70E5FC1CC8C0}" type="slidenum">
              <a:rPr lang="en-GB" smtClean="0"/>
              <a:t>‹#›</a:t>
            </a:fld>
            <a:endParaRPr lang="en-GB"/>
          </a:p>
        </p:txBody>
      </p:sp>
    </p:spTree>
    <p:extLst>
      <p:ext uri="{BB962C8B-B14F-4D97-AF65-F5344CB8AC3E}">
        <p14:creationId xmlns:p14="http://schemas.microsoft.com/office/powerpoint/2010/main" val="351688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271B4C4-C30E-4560-BE09-925BA668343C}" type="datetimeFigureOut">
              <a:rPr lang="en-GB" smtClean="0"/>
              <a:t>08/10/2018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0356E04-387E-4585-84BE-70E5FC1CC8C0}" type="slidenum">
              <a:rPr lang="en-GB" smtClean="0"/>
              <a:t>‹#›</a:t>
            </a:fld>
            <a:endParaRPr lang="en-GB"/>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368663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271B4C4-C30E-4560-BE09-925BA668343C}" type="datetimeFigureOut">
              <a:rPr lang="en-GB" smtClean="0"/>
              <a:t>08/10/2018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0356E04-387E-4585-84BE-70E5FC1CC8C0}" type="slidenum">
              <a:rPr lang="en-GB" smtClean="0"/>
              <a:t>‹#›</a:t>
            </a:fld>
            <a:endParaRPr lang="en-GB"/>
          </a:p>
        </p:txBody>
      </p:sp>
    </p:spTree>
    <p:extLst>
      <p:ext uri="{BB962C8B-B14F-4D97-AF65-F5344CB8AC3E}">
        <p14:creationId xmlns:p14="http://schemas.microsoft.com/office/powerpoint/2010/main" val="5572546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0271B4C4-C30E-4560-BE09-925BA668343C}" type="datetimeFigureOut">
              <a:rPr lang="en-GB" smtClean="0"/>
              <a:t>08/10/2018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0356E04-387E-4585-84BE-70E5FC1CC8C0}" type="slidenum">
              <a:rPr lang="en-GB" smtClean="0"/>
              <a:t>‹#›</a:t>
            </a:fld>
            <a:endParaRPr lang="en-GB"/>
          </a:p>
        </p:txBody>
      </p:sp>
    </p:spTree>
    <p:extLst>
      <p:ext uri="{BB962C8B-B14F-4D97-AF65-F5344CB8AC3E}">
        <p14:creationId xmlns:p14="http://schemas.microsoft.com/office/powerpoint/2010/main" val="424361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0271B4C4-C30E-4560-BE09-925BA668343C}" type="datetimeFigureOut">
              <a:rPr lang="en-GB" smtClean="0"/>
              <a:t>08/10/2018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0356E04-387E-4585-84BE-70E5FC1CC8C0}" type="slidenum">
              <a:rPr lang="en-GB" smtClean="0"/>
              <a:t>‹#›</a:t>
            </a:fld>
            <a:endParaRPr lang="en-GB"/>
          </a:p>
        </p:txBody>
      </p:sp>
    </p:spTree>
    <p:extLst>
      <p:ext uri="{BB962C8B-B14F-4D97-AF65-F5344CB8AC3E}">
        <p14:creationId xmlns:p14="http://schemas.microsoft.com/office/powerpoint/2010/main" val="3986440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71B4C4-C30E-4560-BE09-925BA668343C}" type="datetimeFigureOut">
              <a:rPr lang="en-GB" smtClean="0"/>
              <a:t>08/10/2018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356E04-387E-4585-84BE-70E5FC1CC8C0}" type="slidenum">
              <a:rPr lang="en-GB" smtClean="0"/>
              <a:t>‹#›</a:t>
            </a:fld>
            <a:endParaRPr lang="en-GB"/>
          </a:p>
        </p:txBody>
      </p:sp>
    </p:spTree>
    <p:extLst>
      <p:ext uri="{BB962C8B-B14F-4D97-AF65-F5344CB8AC3E}">
        <p14:creationId xmlns:p14="http://schemas.microsoft.com/office/powerpoint/2010/main" val="35904780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71B4C4-C30E-4560-BE09-925BA668343C}" type="datetimeFigureOut">
              <a:rPr lang="en-GB" smtClean="0"/>
              <a:t>08/10/2018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356E04-387E-4585-84BE-70E5FC1CC8C0}" type="slidenum">
              <a:rPr lang="en-GB" smtClean="0"/>
              <a:t>‹#›</a:t>
            </a:fld>
            <a:endParaRPr lang="en-GB"/>
          </a:p>
        </p:txBody>
      </p:sp>
    </p:spTree>
    <p:extLst>
      <p:ext uri="{BB962C8B-B14F-4D97-AF65-F5344CB8AC3E}">
        <p14:creationId xmlns:p14="http://schemas.microsoft.com/office/powerpoint/2010/main" val="1906385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50"/>
            </a:gs>
            <a:gs pos="100000">
              <a:schemeClr val="bg1">
                <a:shade val="64000"/>
                <a:lumMod val="88000"/>
              </a:schemeClr>
            </a:gs>
          </a:gsLst>
          <a:lin ang="5400000" scaled="0"/>
          <a:tileRect/>
        </a:gradFill>
        <a:effectLst/>
      </p:bgPr>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0271B4C4-C30E-4560-BE09-925BA668343C}" type="datetimeFigureOut">
              <a:rPr lang="en-GB" smtClean="0"/>
              <a:t>08/10/2018</a:t>
            </a:fld>
            <a:endParaRPr lang="en-GB"/>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GB"/>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80356E04-387E-4585-84BE-70E5FC1CC8C0}" type="slidenum">
              <a:rPr lang="en-GB" smtClean="0"/>
              <a:t>‹#›</a:t>
            </a:fld>
            <a:endParaRPr lang="en-GB"/>
          </a:p>
        </p:txBody>
      </p:sp>
    </p:spTree>
    <p:extLst>
      <p:ext uri="{BB962C8B-B14F-4D97-AF65-F5344CB8AC3E}">
        <p14:creationId xmlns:p14="http://schemas.microsoft.com/office/powerpoint/2010/main" val="26556504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16000" dirty="0">
                <a:latin typeface="Goudy Old Style" panose="02020502050305020303" pitchFamily="18" charset="0"/>
                <a:ea typeface="Gungsuh" panose="02030600000101010101" pitchFamily="18" charset="-127"/>
              </a:rPr>
              <a:t>Qigong</a:t>
            </a:r>
          </a:p>
        </p:txBody>
      </p:sp>
      <p:sp>
        <p:nvSpPr>
          <p:cNvPr id="3" name="Subtitle 2"/>
          <p:cNvSpPr>
            <a:spLocks noGrp="1"/>
          </p:cNvSpPr>
          <p:nvPr>
            <p:ph type="subTitle" idx="1"/>
          </p:nvPr>
        </p:nvSpPr>
        <p:spPr/>
        <p:txBody>
          <a:bodyPr/>
          <a:lstStyle/>
          <a:p>
            <a:endParaRPr lang="en-GB" dirty="0">
              <a:latin typeface="Gungsuh" panose="02030600000101010101" pitchFamily="18" charset="-127"/>
              <a:ea typeface="Gungsuh" panose="02030600000101010101" pitchFamily="18" charset="-127"/>
            </a:endParaRPr>
          </a:p>
        </p:txBody>
      </p:sp>
    </p:spTree>
    <p:extLst>
      <p:ext uri="{BB962C8B-B14F-4D97-AF65-F5344CB8AC3E}">
        <p14:creationId xmlns:p14="http://schemas.microsoft.com/office/powerpoint/2010/main" val="324674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Goudy Old Style" panose="02020502050305020303" pitchFamily="18" charset="0"/>
                <a:ea typeface="Gungsuh" panose="02030600000101010101" pitchFamily="18" charset="-127"/>
              </a:rPr>
              <a:t>Qigong – </a:t>
            </a:r>
            <a:r>
              <a:rPr lang="en-GB" cap="none" dirty="0">
                <a:latin typeface="Goudy Old Style" panose="02020502050305020303" pitchFamily="18" charset="0"/>
                <a:ea typeface="Gungsuh" panose="02030600000101010101" pitchFamily="18" charset="-127"/>
              </a:rPr>
              <a:t>What</a:t>
            </a:r>
            <a:r>
              <a:rPr lang="en-GB" dirty="0">
                <a:latin typeface="Goudy Old Style" panose="02020502050305020303" pitchFamily="18" charset="0"/>
                <a:ea typeface="Gungsuh" panose="02030600000101010101" pitchFamily="18" charset="-127"/>
              </a:rPr>
              <a:t> </a:t>
            </a:r>
            <a:r>
              <a:rPr lang="en-GB" cap="none" dirty="0">
                <a:latin typeface="Goudy Old Style" panose="02020502050305020303" pitchFamily="18" charset="0"/>
                <a:ea typeface="Gungsuh" panose="02030600000101010101" pitchFamily="18" charset="-127"/>
              </a:rPr>
              <a:t>is it?</a:t>
            </a:r>
          </a:p>
        </p:txBody>
      </p:sp>
      <p:sp>
        <p:nvSpPr>
          <p:cNvPr id="3" name="Content Placeholder 2"/>
          <p:cNvSpPr>
            <a:spLocks noGrp="1"/>
          </p:cNvSpPr>
          <p:nvPr>
            <p:ph sz="quarter" idx="13"/>
          </p:nvPr>
        </p:nvSpPr>
        <p:spPr>
          <a:xfrm>
            <a:off x="913774" y="1786597"/>
            <a:ext cx="10363826" cy="4712677"/>
          </a:xfrm>
        </p:spPr>
        <p:txBody>
          <a:bodyPr vert="horz" lIns="91440" tIns="45720" rIns="91440" bIns="45720" rtlCol="0" anchor="t">
            <a:normAutofit fontScale="70000" lnSpcReduction="20000"/>
          </a:bodyPr>
          <a:lstStyle/>
          <a:p>
            <a:r>
              <a:rPr lang="en-GB" sz="2900" cap="none" dirty="0">
                <a:latin typeface="Goudy Old Style" panose="02020502050305020303" pitchFamily="18" charset="0"/>
                <a:ea typeface="Gungsuh" panose="02030600000101010101" pitchFamily="18" charset="-127"/>
              </a:rPr>
              <a:t>Qigong (alternatively spelled chi gung or chi kung) is a form of gentle exercise composed of movements that are repeated a number of times, often stretching the body, increasing fluid movement (blood, synovial and lymph) and building awareness of how the body moves through space. </a:t>
            </a:r>
          </a:p>
          <a:p>
            <a:r>
              <a:rPr lang="en-GB" sz="2900" cap="none" dirty="0">
                <a:latin typeface="Goudy Old Style" panose="02020502050305020303" pitchFamily="18" charset="0"/>
                <a:ea typeface="Gungsuh" panose="02030600000101010101" pitchFamily="18" charset="-127"/>
              </a:rPr>
              <a:t>When you practice and learn a qigong exercise movement, there are both external movements and internal movements. These internal movements or flows are called </a:t>
            </a:r>
            <a:r>
              <a:rPr lang="en-GB" sz="2900" i="1" cap="none" dirty="0">
                <a:latin typeface="Goudy Old Style" panose="02020502050305020303" pitchFamily="18" charset="0"/>
                <a:ea typeface="Gungsuh" panose="02030600000101010101" pitchFamily="18" charset="-127"/>
              </a:rPr>
              <a:t>neigong</a:t>
            </a:r>
            <a:r>
              <a:rPr lang="en-GB" sz="2900" cap="none" dirty="0">
                <a:latin typeface="Goudy Old Style" panose="02020502050305020303" pitchFamily="18" charset="0"/>
                <a:ea typeface="Gungsuh" panose="02030600000101010101" pitchFamily="18" charset="-127"/>
              </a:rPr>
              <a:t> or "internal power". These internal neigong movements make qigong a excellent health and wellness practice</a:t>
            </a:r>
          </a:p>
          <a:p>
            <a:r>
              <a:rPr lang="en-GB" sz="2900" cap="none" dirty="0">
                <a:latin typeface="Goudy Old Style" panose="02020502050305020303" pitchFamily="18" charset="0"/>
                <a:ea typeface="Gungsuh" panose="02030600000101010101" pitchFamily="18" charset="-127"/>
              </a:rPr>
              <a:t>Qigong is also useful on the spiritual level. Feeling the energy of your body makes it possible for you to feel and understand the energy of your thoughts and emotions, and this leads to helping understand the energy of the spirit. </a:t>
            </a:r>
          </a:p>
          <a:p>
            <a:r>
              <a:rPr lang="en-GB" sz="2900" cap="none" dirty="0">
                <a:latin typeface="Goudy Old Style" panose="02020502050305020303" pitchFamily="18" charset="0"/>
                <a:ea typeface="Gungsuh" panose="02030600000101010101" pitchFamily="18" charset="-127"/>
              </a:rPr>
              <a:t>According to </a:t>
            </a:r>
            <a:r>
              <a:rPr lang="en-GB" sz="2900" cap="none" dirty="0" err="1">
                <a:latin typeface="Goudy Old Style" panose="02020502050305020303" pitchFamily="18" charset="0"/>
                <a:ea typeface="Gungsuh" panose="02030600000101010101" pitchFamily="18" charset="-127"/>
              </a:rPr>
              <a:t>taoism</a:t>
            </a:r>
            <a:r>
              <a:rPr lang="en-GB" sz="2900" cap="none" dirty="0">
                <a:latin typeface="Goudy Old Style" panose="02020502050305020303" pitchFamily="18" charset="0"/>
                <a:ea typeface="Gungsuh" panose="02030600000101010101" pitchFamily="18" charset="-127"/>
              </a:rPr>
              <a:t>, every human being contains "the three treasures"—</a:t>
            </a:r>
            <a:r>
              <a:rPr lang="en-GB" sz="2900" cap="none" dirty="0" err="1">
                <a:latin typeface="Goudy Old Style" panose="02020502050305020303" pitchFamily="18" charset="0"/>
                <a:ea typeface="Gungsuh" panose="02030600000101010101" pitchFamily="18" charset="-127"/>
              </a:rPr>
              <a:t>jing</a:t>
            </a:r>
            <a:r>
              <a:rPr lang="en-GB" sz="2900" cap="none" dirty="0">
                <a:latin typeface="Goudy Old Style" panose="02020502050305020303" pitchFamily="18" charset="0"/>
                <a:ea typeface="Gungsuh" panose="02030600000101010101" pitchFamily="18" charset="-127"/>
              </a:rPr>
              <a:t> (sperm/ovary energy, or the essence of the physical body</a:t>
            </a:r>
            <a:r>
              <a:rPr lang="en-GB" sz="2900" b="1" cap="none" dirty="0">
                <a:latin typeface="Goudy Old Style" panose="02020502050305020303" pitchFamily="18" charset="0"/>
                <a:ea typeface="Gungsuh" panose="02030600000101010101" pitchFamily="18" charset="-127"/>
              </a:rPr>
              <a:t>), chi (energy, including the thoughts and emotions),</a:t>
            </a:r>
            <a:r>
              <a:rPr lang="en-GB" sz="2900" cap="none" dirty="0">
                <a:latin typeface="Goudy Old Style" panose="02020502050305020303" pitchFamily="18" charset="0"/>
                <a:ea typeface="Gungsuh" panose="02030600000101010101" pitchFamily="18" charset="-127"/>
              </a:rPr>
              <a:t> and </a:t>
            </a:r>
            <a:r>
              <a:rPr lang="en-GB" sz="2900" cap="none" dirty="0" err="1">
                <a:latin typeface="Goudy Old Style" panose="02020502050305020303" pitchFamily="18" charset="0"/>
                <a:ea typeface="Gungsuh" panose="02030600000101010101" pitchFamily="18" charset="-127"/>
              </a:rPr>
              <a:t>shen</a:t>
            </a:r>
            <a:r>
              <a:rPr lang="en-GB" sz="2900" cap="none" dirty="0">
                <a:latin typeface="Goudy Old Style" panose="02020502050305020303" pitchFamily="18" charset="0"/>
                <a:ea typeface="Gungsuh" panose="02030600000101010101" pitchFamily="18" charset="-127"/>
              </a:rPr>
              <a:t> (spirit or spiritual power). Wu (emptiness) gives birth to and integrates the three treasures.</a:t>
            </a:r>
          </a:p>
          <a:p>
            <a:pPr marL="0" indent="0">
              <a:buNone/>
            </a:pPr>
            <a:endParaRPr lang="en-GB" dirty="0">
              <a:latin typeface="Gungsuh" panose="02030600000101010101" pitchFamily="18" charset="-127"/>
              <a:ea typeface="Gungsuh" panose="02030600000101010101" pitchFamily="18" charset="-127"/>
            </a:endParaRPr>
          </a:p>
        </p:txBody>
      </p:sp>
    </p:spTree>
    <p:extLst>
      <p:ext uri="{BB962C8B-B14F-4D97-AF65-F5344CB8AC3E}">
        <p14:creationId xmlns:p14="http://schemas.microsoft.com/office/powerpoint/2010/main" val="1062088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cap="none" dirty="0">
                <a:latin typeface="Goudy Old Style" panose="02020502050305020303" pitchFamily="18" charset="0"/>
                <a:ea typeface="Gungsuh" panose="02030600000101010101" pitchFamily="18" charset="-127"/>
              </a:rPr>
              <a:t>Things to remember</a:t>
            </a:r>
          </a:p>
        </p:txBody>
      </p:sp>
      <p:sp>
        <p:nvSpPr>
          <p:cNvPr id="3" name="Content Placeholder 2"/>
          <p:cNvSpPr>
            <a:spLocks noGrp="1"/>
          </p:cNvSpPr>
          <p:nvPr>
            <p:ph sz="quarter" idx="13"/>
          </p:nvPr>
        </p:nvSpPr>
        <p:spPr>
          <a:xfrm>
            <a:off x="913775" y="1888790"/>
            <a:ext cx="10363826" cy="4272859"/>
          </a:xfrm>
        </p:spPr>
        <p:txBody>
          <a:bodyPr>
            <a:normAutofit lnSpcReduction="10000"/>
          </a:bodyPr>
          <a:lstStyle/>
          <a:p>
            <a:r>
              <a:rPr lang="en-GB" cap="none" dirty="0">
                <a:latin typeface="Goudy Old Style" panose="02020502050305020303" pitchFamily="18" charset="0"/>
              </a:rPr>
              <a:t>To prepare, create a calming atmosphere by dimming the lights and possibly heating essential oils in a diffuser. </a:t>
            </a:r>
          </a:p>
          <a:p>
            <a:r>
              <a:rPr lang="en-GB" cap="none" dirty="0">
                <a:latin typeface="Goudy Old Style" panose="02020502050305020303" pitchFamily="18" charset="0"/>
              </a:rPr>
              <a:t>Choose some relaxing music.</a:t>
            </a:r>
          </a:p>
          <a:p>
            <a:r>
              <a:rPr lang="en-GB" cap="none" dirty="0">
                <a:latin typeface="Goudy Old Style" panose="02020502050305020303" pitchFamily="18" charset="0"/>
              </a:rPr>
              <a:t>Protect your back. Sit facing the learner and if they are in a wheelchair, grip it with the inside of your knees. If the learner is in a standing frame, then stand facing them. If they are on a mat, then kneel or sit beside them depending on what is most comfortable.</a:t>
            </a:r>
          </a:p>
          <a:p>
            <a:r>
              <a:rPr lang="en-GB" cap="none" dirty="0">
                <a:latin typeface="Goudy Old Style" panose="02020502050305020303" pitchFamily="18" charset="0"/>
              </a:rPr>
              <a:t>If the learner has very high tone, add a little shake to the movements to help loosen their muscles.</a:t>
            </a:r>
          </a:p>
          <a:p>
            <a:r>
              <a:rPr lang="en-GB" cap="none" dirty="0">
                <a:latin typeface="Goudy Old Style" panose="02020502050305020303" pitchFamily="18" charset="0"/>
              </a:rPr>
              <a:t>As you travel through the following steps, remember that qigong is a process of building awareness. However you are comfortable doing the routines is what’s right for you at that time.</a:t>
            </a:r>
          </a:p>
          <a:p>
            <a:r>
              <a:rPr lang="en-GB" cap="none" dirty="0">
                <a:latin typeface="Goudy Old Style" panose="02020502050305020303" pitchFamily="18" charset="0"/>
              </a:rPr>
              <a:t>Stay focussed on your learner, keeping talking to a minimum.</a:t>
            </a:r>
          </a:p>
          <a:p>
            <a:endParaRPr lang="en-GB" cap="none" dirty="0">
              <a:latin typeface="Goudy Old Style" panose="02020502050305020303" pitchFamily="18" charset="0"/>
            </a:endParaRPr>
          </a:p>
        </p:txBody>
      </p:sp>
    </p:spTree>
    <p:extLst>
      <p:ext uri="{BB962C8B-B14F-4D97-AF65-F5344CB8AC3E}">
        <p14:creationId xmlns:p14="http://schemas.microsoft.com/office/powerpoint/2010/main" val="3347775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1125877"/>
          </a:xfrm>
        </p:spPr>
        <p:txBody>
          <a:bodyPr>
            <a:normAutofit/>
          </a:bodyPr>
          <a:lstStyle/>
          <a:p>
            <a:r>
              <a:rPr lang="en-GB" sz="4400" cap="none" dirty="0">
                <a:latin typeface="Goudy Old Style" panose="02020502050305020303" pitchFamily="18" charset="0"/>
              </a:rPr>
              <a:t>Breathing</a:t>
            </a:r>
          </a:p>
        </p:txBody>
      </p:sp>
      <p:sp>
        <p:nvSpPr>
          <p:cNvPr id="3" name="Content Placeholder 2"/>
          <p:cNvSpPr>
            <a:spLocks noGrp="1"/>
          </p:cNvSpPr>
          <p:nvPr>
            <p:ph sz="quarter" idx="13"/>
          </p:nvPr>
        </p:nvSpPr>
        <p:spPr>
          <a:xfrm>
            <a:off x="914400" y="1744393"/>
            <a:ext cx="10363826" cy="4614203"/>
          </a:xfrm>
        </p:spPr>
        <p:txBody>
          <a:bodyPr>
            <a:normAutofit fontScale="85000" lnSpcReduction="10000"/>
          </a:bodyPr>
          <a:lstStyle/>
          <a:p>
            <a:pPr marL="0" indent="0">
              <a:buNone/>
            </a:pPr>
            <a:r>
              <a:rPr lang="en-GB" b="1" cap="none" dirty="0">
                <a:latin typeface="Goudy Old Style" panose="02020502050305020303" pitchFamily="18" charset="0"/>
              </a:rPr>
              <a:t>Breathing techniques are a way to stimulate qi energy. They infuse the body with qi and help focus meditation.</a:t>
            </a:r>
            <a:br>
              <a:rPr lang="en-GB" b="1" cap="none" dirty="0">
                <a:latin typeface="Goudy Old Style" panose="02020502050305020303" pitchFamily="18" charset="0"/>
              </a:rPr>
            </a:br>
            <a:r>
              <a:rPr lang="en-GB" b="1" i="1" cap="none" dirty="0">
                <a:latin typeface="Goudy Old Style" panose="02020502050305020303" pitchFamily="18" charset="0"/>
              </a:rPr>
              <a:t>Buddha’s breath</a:t>
            </a:r>
            <a:r>
              <a:rPr lang="en-GB" b="1" cap="none" dirty="0">
                <a:latin typeface="Goudy Old Style" panose="02020502050305020303" pitchFamily="18" charset="0"/>
              </a:rPr>
              <a:t>:</a:t>
            </a:r>
            <a:r>
              <a:rPr lang="en-GB" cap="none" dirty="0">
                <a:latin typeface="Goudy Old Style" panose="02020502050305020303" pitchFamily="18" charset="0"/>
              </a:rPr>
              <a:t> </a:t>
            </a:r>
          </a:p>
          <a:p>
            <a:pPr marL="0" indent="0">
              <a:buNone/>
            </a:pPr>
            <a:r>
              <a:rPr lang="en-GB" cap="none" dirty="0">
                <a:latin typeface="Goudy Old Style" panose="02020502050305020303" pitchFamily="18" charset="0"/>
              </a:rPr>
              <a:t>Start by listening to the music and becoming aware of your </a:t>
            </a:r>
            <a:r>
              <a:rPr lang="en-GB" cap="none" dirty="0" smtClean="0">
                <a:latin typeface="Goudy Old Style" panose="02020502050305020303" pitchFamily="18" charset="0"/>
              </a:rPr>
              <a:t>own body </a:t>
            </a:r>
            <a:r>
              <a:rPr lang="en-GB" cap="none" dirty="0">
                <a:latin typeface="Goudy Old Style" panose="02020502050305020303" pitchFamily="18" charset="0"/>
              </a:rPr>
              <a:t>and your own breathing. Inhale, extend your abdomen, filling it with air. When you exhale, contract you abdomen, expelling the air from the bottom of your lungs first and then pushing it up and out until your abdomen and chest are deflated</a:t>
            </a:r>
            <a:r>
              <a:rPr lang="en-GB" cap="none" dirty="0" smtClean="0">
                <a:latin typeface="Goudy Old Style" panose="02020502050305020303" pitchFamily="18" charset="0"/>
              </a:rPr>
              <a:t>. Now try holding your hands just in front of your abdomen, not quite touching it. Move your hands away from your abdomen as you breathe in and then back as you breathe out. </a:t>
            </a:r>
            <a:r>
              <a:rPr lang="en-GB" cap="none" dirty="0">
                <a:latin typeface="Goudy Old Style" panose="02020502050305020303" pitchFamily="18" charset="0"/>
              </a:rPr>
              <a:t>Do this 3 or 4 times. As you breathe in and out, imagine inviting your qi energy to flow into you. Use your mind to invite the qi to flow; you want to guide the flow, not tug at it or push it.</a:t>
            </a:r>
          </a:p>
          <a:p>
            <a:pPr marL="0" indent="0">
              <a:buNone/>
            </a:pPr>
            <a:r>
              <a:rPr lang="en-GB" cap="none" dirty="0">
                <a:latin typeface="Goudy Old Style" panose="02020502050305020303" pitchFamily="18" charset="0"/>
              </a:rPr>
              <a:t>Next, place the learners hands on their abdomen, with your hands on theirs, so that they can feel their breathing. Tune in to the rhythm of their breathing. Once you’ve done this,  you can start to support them to move their hands out away from their body as they breathe in and then slowly return their hands to their body as they exhale. Help the pupils feel their breath by placing </a:t>
            </a:r>
            <a:r>
              <a:rPr lang="en-GB" cap="none" dirty="0" smtClean="0">
                <a:latin typeface="Goudy Old Style" panose="02020502050305020303" pitchFamily="18" charset="0"/>
              </a:rPr>
              <a:t>their, </a:t>
            </a:r>
            <a:r>
              <a:rPr lang="en-GB" cap="none" dirty="0">
                <a:latin typeface="Goudy Old Style" panose="02020502050305020303" pitchFamily="18" charset="0"/>
              </a:rPr>
              <a:t>or </a:t>
            </a:r>
            <a:r>
              <a:rPr lang="en-GB" cap="none" dirty="0" smtClean="0">
                <a:latin typeface="Goudy Old Style" panose="02020502050305020303" pitchFamily="18" charset="0"/>
              </a:rPr>
              <a:t>your, </a:t>
            </a:r>
            <a:r>
              <a:rPr lang="en-GB" cap="none" dirty="0">
                <a:latin typeface="Goudy Old Style" panose="02020502050305020303" pitchFamily="18" charset="0"/>
              </a:rPr>
              <a:t>hands on their belly as it rises and falls. Then sit and hold hands or be close together and breathe together.</a:t>
            </a:r>
          </a:p>
          <a:p>
            <a:endParaRPr lang="en-GB" dirty="0"/>
          </a:p>
        </p:txBody>
      </p:sp>
    </p:spTree>
    <p:extLst>
      <p:ext uri="{BB962C8B-B14F-4D97-AF65-F5344CB8AC3E}">
        <p14:creationId xmlns:p14="http://schemas.microsoft.com/office/powerpoint/2010/main" val="3648405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1111809"/>
          </a:xfrm>
        </p:spPr>
        <p:txBody>
          <a:bodyPr>
            <a:normAutofit/>
          </a:bodyPr>
          <a:lstStyle/>
          <a:p>
            <a:r>
              <a:rPr lang="en-GB" sz="4400" cap="none" dirty="0">
                <a:latin typeface="Goudy Old Style" panose="02020502050305020303" pitchFamily="18" charset="0"/>
              </a:rPr>
              <a:t>Tapping</a:t>
            </a:r>
          </a:p>
        </p:txBody>
      </p:sp>
      <p:sp>
        <p:nvSpPr>
          <p:cNvPr id="3" name="Content Placeholder 2"/>
          <p:cNvSpPr>
            <a:spLocks noGrp="1"/>
          </p:cNvSpPr>
          <p:nvPr>
            <p:ph sz="quarter" idx="13"/>
          </p:nvPr>
        </p:nvSpPr>
        <p:spPr>
          <a:xfrm>
            <a:off x="913775" y="1730326"/>
            <a:ext cx="10363826" cy="4206240"/>
          </a:xfrm>
        </p:spPr>
        <p:txBody>
          <a:bodyPr>
            <a:noAutofit/>
          </a:bodyPr>
          <a:lstStyle/>
          <a:p>
            <a:pPr marL="0" indent="0">
              <a:buNone/>
            </a:pPr>
            <a:r>
              <a:rPr lang="en-GB" sz="2400" cap="none" dirty="0">
                <a:latin typeface="Goudy Old Style" panose="02020502050305020303" pitchFamily="18" charset="0"/>
              </a:rPr>
              <a:t>Rub </a:t>
            </a:r>
            <a:r>
              <a:rPr lang="en-GB" sz="2400" cap="none" dirty="0" smtClean="0">
                <a:latin typeface="Goudy Old Style" panose="02020502050305020303" pitchFamily="18" charset="0"/>
              </a:rPr>
              <a:t>learner’s </a:t>
            </a:r>
            <a:r>
              <a:rPr lang="en-GB" sz="2400" cap="none" dirty="0">
                <a:latin typeface="Goudy Old Style" panose="02020502050305020303" pitchFamily="18" charset="0"/>
              </a:rPr>
              <a:t>hands together then your own hands together, generating heat and energy</a:t>
            </a:r>
            <a:r>
              <a:rPr lang="en-GB" sz="2400" cap="none" dirty="0" smtClean="0">
                <a:latin typeface="Goudy Old Style" panose="02020502050305020303" pitchFamily="18" charset="0"/>
              </a:rPr>
              <a:t>. Hold the learner’s hands between yours so they can feel the heat.</a:t>
            </a:r>
            <a:endParaRPr lang="en-GB" sz="2400" cap="none" dirty="0">
              <a:latin typeface="Goudy Old Style" panose="02020502050305020303" pitchFamily="18" charset="0"/>
            </a:endParaRPr>
          </a:p>
          <a:p>
            <a:pPr marL="0" indent="0">
              <a:buNone/>
            </a:pPr>
            <a:r>
              <a:rPr lang="en-GB" sz="2400" cap="none" dirty="0">
                <a:latin typeface="Goudy Old Style" panose="02020502050305020303" pitchFamily="18" charset="0"/>
              </a:rPr>
              <a:t>Support the learner to lift their hands above their heads in a relaxed, floppy fashion. Support them to tap gently on their head and face. You can also gently rub their cheeks in small circles if they are happy to let you.</a:t>
            </a:r>
          </a:p>
          <a:p>
            <a:pPr marL="0" indent="0">
              <a:buNone/>
            </a:pPr>
            <a:r>
              <a:rPr lang="en-GB" sz="2400" cap="none" dirty="0">
                <a:latin typeface="Goudy Old Style" panose="02020502050305020303" pitchFamily="18" charset="0"/>
              </a:rPr>
              <a:t>Next, support them to tap down their limbs and torso, you can tap the parts they can’t reach. </a:t>
            </a:r>
          </a:p>
          <a:p>
            <a:pPr marL="0" indent="0">
              <a:buNone/>
            </a:pPr>
            <a:r>
              <a:rPr lang="en-GB" sz="2400" cap="none" dirty="0" smtClean="0">
                <a:latin typeface="Goudy Old Style" panose="02020502050305020303" pitchFamily="18" charset="0"/>
              </a:rPr>
              <a:t>Brush, then shake </a:t>
            </a:r>
            <a:r>
              <a:rPr lang="en-GB" sz="2400" cap="none" dirty="0">
                <a:latin typeface="Goudy Old Style" panose="02020502050305020303" pitchFamily="18" charset="0"/>
              </a:rPr>
              <a:t>off the energy from your hands and theirs when done.</a:t>
            </a:r>
          </a:p>
          <a:p>
            <a:endParaRPr lang="en-GB" sz="2400" cap="none" dirty="0">
              <a:latin typeface="Goudy Old Style" panose="02020502050305020303" pitchFamily="18" charset="0"/>
            </a:endParaRPr>
          </a:p>
        </p:txBody>
      </p:sp>
    </p:spTree>
    <p:extLst>
      <p:ext uri="{BB962C8B-B14F-4D97-AF65-F5344CB8AC3E}">
        <p14:creationId xmlns:p14="http://schemas.microsoft.com/office/powerpoint/2010/main" val="2415620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cap="none" dirty="0">
                <a:latin typeface="Goudy Old Style" panose="02020502050305020303" pitchFamily="18" charset="0"/>
              </a:rPr>
              <a:t>G</a:t>
            </a:r>
            <a:r>
              <a:rPr lang="en-GB" sz="4800" cap="none" dirty="0" smtClean="0">
                <a:latin typeface="Goudy Old Style" panose="02020502050305020303" pitchFamily="18" charset="0"/>
              </a:rPr>
              <a:t>entle </a:t>
            </a:r>
            <a:r>
              <a:rPr lang="en-GB" sz="4800" cap="none" dirty="0">
                <a:latin typeface="Goudy Old Style" panose="02020502050305020303" pitchFamily="18" charset="0"/>
              </a:rPr>
              <a:t>S</a:t>
            </a:r>
            <a:r>
              <a:rPr lang="en-GB" sz="4800" cap="none" dirty="0" smtClean="0">
                <a:latin typeface="Goudy Old Style" panose="02020502050305020303" pitchFamily="18" charset="0"/>
              </a:rPr>
              <a:t>way</a:t>
            </a:r>
            <a:endParaRPr lang="en-GB" sz="4800" cap="none" dirty="0">
              <a:latin typeface="Goudy Old Style" panose="02020502050305020303" pitchFamily="18" charset="0"/>
            </a:endParaRPr>
          </a:p>
        </p:txBody>
      </p:sp>
      <p:sp>
        <p:nvSpPr>
          <p:cNvPr id="3" name="Content Placeholder 2"/>
          <p:cNvSpPr>
            <a:spLocks noGrp="1"/>
          </p:cNvSpPr>
          <p:nvPr>
            <p:ph sz="quarter" idx="13"/>
          </p:nvPr>
        </p:nvSpPr>
        <p:spPr/>
        <p:txBody>
          <a:bodyPr>
            <a:normAutofit fontScale="55000" lnSpcReduction="20000"/>
          </a:bodyPr>
          <a:lstStyle/>
          <a:p>
            <a:pPr marL="0" indent="0">
              <a:buNone/>
            </a:pPr>
            <a:r>
              <a:rPr lang="en-GB" sz="3400" b="1" cap="none" dirty="0" smtClean="0">
                <a:latin typeface="Goudy Old Style" panose="02020502050305020303" pitchFamily="18" charset="0"/>
              </a:rPr>
              <a:t>Move both of your arms from your shoulders</a:t>
            </a:r>
            <a:r>
              <a:rPr lang="en-GB" sz="3400" cap="none" dirty="0" smtClean="0">
                <a:latin typeface="Goudy Old Style" panose="02020502050305020303" pitchFamily="18" charset="0"/>
              </a:rPr>
              <a:t> in a gentle swinging motion. For the </a:t>
            </a:r>
            <a:r>
              <a:rPr lang="en-GB" sz="3400" b="1" cap="none" dirty="0" smtClean="0">
                <a:latin typeface="Goudy Old Style" panose="02020502050305020303" pitchFamily="18" charset="0"/>
              </a:rPr>
              <a:t>full pose</a:t>
            </a:r>
            <a:r>
              <a:rPr lang="en-GB" sz="3400" cap="none" dirty="0" smtClean="0">
                <a:latin typeface="Goudy Old Style" panose="02020502050305020303" pitchFamily="18" charset="0"/>
              </a:rPr>
              <a:t>, the motion itself is initiated from your waist: twist from the waist as though your torso were a washcloth that you were wringing out. Don’t twist from the knees or you may harm them. Twisting from the waist provides a massage to the internal organs and provides you the full benefits of the exercise. </a:t>
            </a:r>
          </a:p>
          <a:p>
            <a:pPr marL="0" indent="0">
              <a:buNone/>
            </a:pPr>
            <a:r>
              <a:rPr lang="en-GB" sz="3400" cap="none" dirty="0" smtClean="0">
                <a:latin typeface="Goudy Old Style" panose="02020502050305020303" pitchFamily="18" charset="0"/>
              </a:rPr>
              <a:t>If </a:t>
            </a:r>
            <a:r>
              <a:rPr lang="en-GB" sz="3400" b="1" cap="none" dirty="0" smtClean="0">
                <a:latin typeface="Goudy Old Style" panose="02020502050305020303" pitchFamily="18" charset="0"/>
              </a:rPr>
              <a:t>seated in a chair</a:t>
            </a:r>
            <a:r>
              <a:rPr lang="en-GB" sz="3400" cap="none" dirty="0" smtClean="0">
                <a:latin typeface="Goudy Old Style" panose="02020502050305020303" pitchFamily="18" charset="0"/>
              </a:rPr>
              <a:t>, the learner can be supported to move their arms from one side of their torso to the other in a gentle sweeping motion.</a:t>
            </a:r>
          </a:p>
          <a:p>
            <a:pPr marL="0" indent="0">
              <a:buNone/>
            </a:pPr>
            <a:r>
              <a:rPr lang="en-GB" sz="3400" cap="none" dirty="0" smtClean="0">
                <a:latin typeface="Goudy Old Style" panose="02020502050305020303" pitchFamily="18" charset="0"/>
              </a:rPr>
              <a:t>If </a:t>
            </a:r>
            <a:r>
              <a:rPr lang="en-GB" sz="3400" b="1" cap="none" dirty="0" smtClean="0">
                <a:latin typeface="Goudy Old Style" panose="02020502050305020303" pitchFamily="18" charset="0"/>
              </a:rPr>
              <a:t>standing</a:t>
            </a:r>
            <a:r>
              <a:rPr lang="en-GB" sz="3400" cap="none" dirty="0" smtClean="0">
                <a:latin typeface="Goudy Old Style" panose="02020502050305020303" pitchFamily="18" charset="0"/>
              </a:rPr>
              <a:t>, support them to move their arms side to side across your torso, and then back to the front.</a:t>
            </a:r>
          </a:p>
          <a:p>
            <a:pPr marL="0" indent="0">
              <a:buNone/>
            </a:pPr>
            <a:r>
              <a:rPr lang="en-GB" sz="3400" cap="none" dirty="0" smtClean="0">
                <a:latin typeface="Goudy Old Style" panose="02020502050305020303" pitchFamily="18" charset="0"/>
              </a:rPr>
              <a:t>For the </a:t>
            </a:r>
            <a:r>
              <a:rPr lang="en-GB" sz="3400" b="1" cap="none" dirty="0" smtClean="0">
                <a:latin typeface="Goudy Old Style" panose="02020502050305020303" pitchFamily="18" charset="0"/>
              </a:rPr>
              <a:t>full pose</a:t>
            </a:r>
            <a:r>
              <a:rPr lang="en-GB" sz="3400" cap="none" dirty="0" smtClean="0">
                <a:latin typeface="Goudy Old Style" panose="02020502050305020303" pitchFamily="18" charset="0"/>
              </a:rPr>
              <a:t>: keep knees slightly bent. let your hips sway. allow your mind to clear. At first, focus on the release of unnecessary and unconscious stress. after several weeks, you may shift your focus so that you think only about the swaying of your arms and the motion of qi energy.</a:t>
            </a:r>
          </a:p>
          <a:p>
            <a:pPr marL="0" indent="0">
              <a:buNone/>
            </a:pPr>
            <a:endParaRPr lang="en-GB" dirty="0"/>
          </a:p>
        </p:txBody>
      </p:sp>
    </p:spTree>
    <p:extLst>
      <p:ext uri="{BB962C8B-B14F-4D97-AF65-F5344CB8AC3E}">
        <p14:creationId xmlns:p14="http://schemas.microsoft.com/office/powerpoint/2010/main" val="3743675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985200"/>
          </a:xfrm>
        </p:spPr>
        <p:txBody>
          <a:bodyPr>
            <a:normAutofit/>
          </a:bodyPr>
          <a:lstStyle/>
          <a:p>
            <a:r>
              <a:rPr lang="en-GB" sz="4400" cap="none" dirty="0">
                <a:latin typeface="Goudy Old Style" panose="02020502050305020303" pitchFamily="18" charset="0"/>
              </a:rPr>
              <a:t>Accordion hands</a:t>
            </a:r>
          </a:p>
        </p:txBody>
      </p:sp>
      <p:sp>
        <p:nvSpPr>
          <p:cNvPr id="3" name="Content Placeholder 2"/>
          <p:cNvSpPr>
            <a:spLocks noGrp="1"/>
          </p:cNvSpPr>
          <p:nvPr>
            <p:ph sz="quarter" idx="13"/>
          </p:nvPr>
        </p:nvSpPr>
        <p:spPr>
          <a:xfrm>
            <a:off x="913774" y="1603718"/>
            <a:ext cx="10363826" cy="4951827"/>
          </a:xfrm>
        </p:spPr>
        <p:txBody>
          <a:bodyPr>
            <a:normAutofit fontScale="40000" lnSpcReduction="20000"/>
          </a:bodyPr>
          <a:lstStyle/>
          <a:p>
            <a:pPr marL="0" indent="0">
              <a:buNone/>
            </a:pPr>
            <a:r>
              <a:rPr lang="en-GB" sz="4500" cap="none" dirty="0">
                <a:latin typeface="Goudy Old Style" panose="02020502050305020303" pitchFamily="18" charset="0"/>
              </a:rPr>
              <a:t>This exercise cultivates qi, builds awareness, and sensitizes yourself. </a:t>
            </a:r>
            <a:endParaRPr lang="en-GB" sz="4500" b="1" cap="none" dirty="0">
              <a:latin typeface="Goudy Old Style" panose="02020502050305020303" pitchFamily="18" charset="0"/>
            </a:endParaRPr>
          </a:p>
          <a:p>
            <a:r>
              <a:rPr lang="en-GB" sz="4500" b="1" cap="none" dirty="0">
                <a:latin typeface="Goudy Old Style" panose="02020502050305020303" pitchFamily="18" charset="0"/>
              </a:rPr>
              <a:t>1. Close your eyes halfway.</a:t>
            </a:r>
            <a:r>
              <a:rPr lang="en-GB" sz="4500" cap="none" dirty="0">
                <a:latin typeface="Goudy Old Style" panose="02020502050305020303" pitchFamily="18" charset="0"/>
              </a:rPr>
              <a:t> Place your hands, palms down over the learner’s hands. Their hands should be comfortably in their laps or on their knees. Clear your mind and concentrate your attention on your palms.</a:t>
            </a:r>
          </a:p>
          <a:p>
            <a:r>
              <a:rPr lang="en-GB" sz="4500" b="1" cap="none" dirty="0">
                <a:latin typeface="Goudy Old Style" panose="02020502050305020303" pitchFamily="18" charset="0"/>
              </a:rPr>
              <a:t>2. Allow your breath to become slow, easy, without force.</a:t>
            </a:r>
            <a:r>
              <a:rPr lang="en-GB" sz="4500" cap="none" dirty="0">
                <a:latin typeface="Goudy Old Style" panose="02020502050305020303" pitchFamily="18" charset="0"/>
              </a:rPr>
              <a:t> In a way, you are creating the very lightest trance.</a:t>
            </a:r>
          </a:p>
          <a:p>
            <a:r>
              <a:rPr lang="en-GB" sz="4500" b="1" cap="none" dirty="0">
                <a:latin typeface="Goudy Old Style" panose="02020502050305020303" pitchFamily="18" charset="0"/>
              </a:rPr>
              <a:t>3. Support the learner to bring their hands together, palms touching and fingers pointing upward.</a:t>
            </a:r>
            <a:r>
              <a:rPr lang="en-GB" sz="4500" cap="none" dirty="0">
                <a:latin typeface="Goudy Old Style" panose="02020502050305020303" pitchFamily="18" charset="0"/>
              </a:rPr>
              <a:t> The palm chakras, called </a:t>
            </a:r>
            <a:r>
              <a:rPr lang="en-GB" sz="4500" cap="none" dirty="0" err="1">
                <a:latin typeface="Goudy Old Style" panose="02020502050305020303" pitchFamily="18" charset="0"/>
              </a:rPr>
              <a:t>laogong</a:t>
            </a:r>
            <a:r>
              <a:rPr lang="en-GB" sz="4500" cap="none" dirty="0">
                <a:latin typeface="Goudy Old Style" panose="02020502050305020303" pitchFamily="18" charset="0"/>
              </a:rPr>
              <a:t>, located in the </a:t>
            </a:r>
            <a:r>
              <a:rPr lang="en-GB" sz="4500" cap="none" dirty="0" err="1">
                <a:latin typeface="Goudy Old Style" panose="02020502050305020303" pitchFamily="18" charset="0"/>
              </a:rPr>
              <a:t>center</a:t>
            </a:r>
            <a:r>
              <a:rPr lang="en-GB" sz="4500" cap="none" dirty="0">
                <a:latin typeface="Goudy Old Style" panose="02020502050305020303" pitchFamily="18" charset="0"/>
              </a:rPr>
              <a:t> of the palms, should be touching. These chakras are areas where qi can be felt emanating from the body.</a:t>
            </a:r>
          </a:p>
          <a:p>
            <a:r>
              <a:rPr lang="en-GB" sz="4500" b="1" cap="none" dirty="0">
                <a:latin typeface="Goudy Old Style" panose="02020502050305020303" pitchFamily="18" charset="0"/>
              </a:rPr>
              <a:t>4. Slowly move your hands with the learner’s apart, keeping the palms facing each other. When they are about 12 inches (30 cm) apart, slowly move them together using the least amount of physical effort possible</a:t>
            </a:r>
            <a:r>
              <a:rPr lang="en-GB" sz="4500" b="1" cap="none" dirty="0" smtClean="0">
                <a:latin typeface="Goudy Old Style" panose="02020502050305020303" pitchFamily="18" charset="0"/>
              </a:rPr>
              <a:t>. You </a:t>
            </a:r>
            <a:r>
              <a:rPr lang="en-GB" sz="4500" b="1" cap="none" dirty="0">
                <a:latin typeface="Goudy Old Style" panose="02020502050305020303" pitchFamily="18" charset="0"/>
              </a:rPr>
              <a:t>will be compressing the air between them like an accordion wo</a:t>
            </a:r>
            <a:r>
              <a:rPr lang="en-GB" sz="4500" cap="none" dirty="0">
                <a:latin typeface="Goudy Old Style" panose="02020502050305020303" pitchFamily="18" charset="0"/>
              </a:rPr>
              <a:t>uld</a:t>
            </a:r>
            <a:r>
              <a:rPr lang="en-GB" sz="4500" cap="none" dirty="0" smtClean="0">
                <a:latin typeface="Goudy Old Style" panose="02020502050305020303" pitchFamily="18" charset="0"/>
              </a:rPr>
              <a:t>. </a:t>
            </a:r>
            <a:r>
              <a:rPr lang="en-GB" sz="4500" b="1" cap="none" dirty="0">
                <a:latin typeface="Goudy Old Style" panose="02020502050305020303" pitchFamily="18" charset="0"/>
              </a:rPr>
              <a:t>Pause and notice the energy between your hands before they touch </a:t>
            </a:r>
            <a:r>
              <a:rPr lang="en-GB" sz="4500" b="1" cap="none" dirty="0" smtClean="0">
                <a:latin typeface="Goudy Old Style" panose="02020502050305020303" pitchFamily="18" charset="0"/>
              </a:rPr>
              <a:t>each time. </a:t>
            </a:r>
            <a:endParaRPr lang="en-GB" sz="4500" cap="none" dirty="0">
              <a:latin typeface="Goudy Old Style" panose="02020502050305020303" pitchFamily="18" charset="0"/>
            </a:endParaRPr>
          </a:p>
          <a:p>
            <a:r>
              <a:rPr lang="en-GB" sz="4500" b="1" cap="none" dirty="0">
                <a:latin typeface="Goudy Old Style" panose="02020502050305020303" pitchFamily="18" charset="0"/>
              </a:rPr>
              <a:t>6. Feel a warm or tingling sensation</a:t>
            </a:r>
            <a:r>
              <a:rPr lang="en-GB" sz="4500" cap="none" dirty="0">
                <a:latin typeface="Goudy Old Style" panose="02020502050305020303" pitchFamily="18" charset="0"/>
              </a:rPr>
              <a:t> at the </a:t>
            </a:r>
            <a:r>
              <a:rPr lang="en-GB" sz="4500" cap="none" dirty="0" err="1">
                <a:latin typeface="Goudy Old Style" panose="02020502050305020303" pitchFamily="18" charset="0"/>
              </a:rPr>
              <a:t>laogong</a:t>
            </a:r>
            <a:r>
              <a:rPr lang="en-GB" sz="4500" cap="none" dirty="0">
                <a:latin typeface="Goudy Old Style" panose="02020502050305020303" pitchFamily="18" charset="0"/>
              </a:rPr>
              <a:t> points on your palms.</a:t>
            </a:r>
          </a:p>
          <a:p>
            <a:r>
              <a:rPr lang="en-GB" sz="4500" b="1" cap="none" dirty="0">
                <a:latin typeface="Goudy Old Style" panose="02020502050305020303" pitchFamily="18" charset="0"/>
              </a:rPr>
              <a:t>7. Move your hands slowly back and forth, varying the range of the bellows.</a:t>
            </a:r>
            <a:r>
              <a:rPr lang="en-GB" sz="4500" cap="none" dirty="0">
                <a:latin typeface="Goudy Old Style" panose="02020502050305020303" pitchFamily="18" charset="0"/>
              </a:rPr>
              <a:t> Repeat the accordion technique in different directions: horizontally, vertically, and diagonally.</a:t>
            </a:r>
          </a:p>
          <a:p>
            <a:endParaRPr lang="en-GB" dirty="0"/>
          </a:p>
        </p:txBody>
      </p:sp>
    </p:spTree>
    <p:extLst>
      <p:ext uri="{BB962C8B-B14F-4D97-AF65-F5344CB8AC3E}">
        <p14:creationId xmlns:p14="http://schemas.microsoft.com/office/powerpoint/2010/main" val="3454282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323557"/>
            <a:ext cx="10364451" cy="1195755"/>
          </a:xfrm>
        </p:spPr>
        <p:txBody>
          <a:bodyPr>
            <a:normAutofit fontScale="90000"/>
          </a:bodyPr>
          <a:lstStyle/>
          <a:p>
            <a:r>
              <a:rPr lang="en-GB" sz="4400" b="1" cap="none" dirty="0">
                <a:latin typeface="Goudy Old Style" panose="02020502050305020303" pitchFamily="18" charset="0"/>
              </a:rPr>
              <a:t>Making the point</a:t>
            </a:r>
            <a:r>
              <a:rPr lang="en-GB" sz="4400" cap="none" dirty="0">
                <a:latin typeface="Goudy Old Style" panose="02020502050305020303" pitchFamily="18" charset="0"/>
              </a:rPr>
              <a:t/>
            </a:r>
            <a:br>
              <a:rPr lang="en-GB" sz="4400" cap="none" dirty="0">
                <a:latin typeface="Goudy Old Style" panose="02020502050305020303" pitchFamily="18" charset="0"/>
              </a:rPr>
            </a:br>
            <a:endParaRPr lang="en-GB" sz="4400" cap="none" dirty="0">
              <a:latin typeface="Goudy Old Style" panose="02020502050305020303" pitchFamily="18" charset="0"/>
            </a:endParaRPr>
          </a:p>
        </p:txBody>
      </p:sp>
      <p:sp>
        <p:nvSpPr>
          <p:cNvPr id="3" name="Content Placeholder 2"/>
          <p:cNvSpPr>
            <a:spLocks noGrp="1"/>
          </p:cNvSpPr>
          <p:nvPr>
            <p:ph sz="quarter" idx="13"/>
          </p:nvPr>
        </p:nvSpPr>
        <p:spPr>
          <a:xfrm>
            <a:off x="913774" y="1266092"/>
            <a:ext cx="10363826" cy="4525107"/>
          </a:xfrm>
        </p:spPr>
        <p:txBody>
          <a:bodyPr>
            <a:normAutofit lnSpcReduction="10000"/>
          </a:bodyPr>
          <a:lstStyle/>
          <a:p>
            <a:pPr marL="0" indent="0">
              <a:buNone/>
            </a:pPr>
            <a:r>
              <a:rPr lang="en-GB" b="1" cap="none" dirty="0">
                <a:latin typeface="Goudy Old Style" panose="02020502050305020303" pitchFamily="18" charset="0"/>
              </a:rPr>
              <a:t>Using your index finger is a powerful way of directing qi energy.</a:t>
            </a:r>
            <a:r>
              <a:rPr lang="en-GB" cap="none" dirty="0">
                <a:latin typeface="Goudy Old Style" panose="02020502050305020303" pitchFamily="18" charset="0"/>
              </a:rPr>
              <a:t> Try this yourself first before supporting the learner to do it. </a:t>
            </a:r>
          </a:p>
          <a:p>
            <a:r>
              <a:rPr lang="en-GB" cap="none" dirty="0">
                <a:latin typeface="Goudy Old Style" panose="02020502050305020303" pitchFamily="18" charset="0"/>
              </a:rPr>
              <a:t>If you are right-handed, use you right index finger; if you are left-handed, use your left index finger. Point it directly at the flat palm of your other hand. That hand should be perpendicular to the floor with your fingers pointing straight up.</a:t>
            </a:r>
          </a:p>
          <a:p>
            <a:r>
              <a:rPr lang="en-GB" b="1" cap="none" dirty="0">
                <a:latin typeface="Goudy Old Style" panose="02020502050305020303" pitchFamily="18" charset="0"/>
              </a:rPr>
              <a:t>Use your index finger like a paintbrush</a:t>
            </a:r>
            <a:r>
              <a:rPr lang="en-GB" cap="none" dirty="0">
                <a:latin typeface="Goudy Old Style" panose="02020502050305020303" pitchFamily="18" charset="0"/>
              </a:rPr>
              <a:t> to swab back and forth across your palm.</a:t>
            </a:r>
          </a:p>
          <a:p>
            <a:r>
              <a:rPr lang="en-GB" b="1" cap="none" dirty="0">
                <a:latin typeface="Goudy Old Style" panose="02020502050305020303" pitchFamily="18" charset="0"/>
              </a:rPr>
              <a:t>Begin with your fingertip about 8 inches (20 cm) from your palm.</a:t>
            </a:r>
            <a:r>
              <a:rPr lang="en-GB" cap="none" dirty="0">
                <a:latin typeface="Goudy Old Style" panose="02020502050305020303" pitchFamily="18" charset="0"/>
              </a:rPr>
              <a:t> Slowly move it closer and farther away, swabbing all the time.</a:t>
            </a:r>
          </a:p>
          <a:p>
            <a:r>
              <a:rPr lang="en-GB" cap="none" dirty="0">
                <a:latin typeface="Goudy Old Style" panose="02020502050305020303" pitchFamily="18" charset="0"/>
              </a:rPr>
              <a:t>You may feel a tickling sensation, a cooling, or a warming of your palm.</a:t>
            </a:r>
          </a:p>
          <a:p>
            <a:r>
              <a:rPr lang="en-GB" cap="none" dirty="0">
                <a:latin typeface="Goudy Old Style" panose="02020502050305020303" pitchFamily="18" charset="0"/>
              </a:rPr>
              <a:t>Support the learner to do the above either pointing with their own finger or by the adult pointing at the learner’s palm with their finger</a:t>
            </a:r>
            <a:r>
              <a:rPr lang="en-GB" cap="none" dirty="0" smtClean="0">
                <a:latin typeface="Goudy Old Style" panose="02020502050305020303" pitchFamily="18" charset="0"/>
              </a:rPr>
              <a:t>. You may like to do this on other areas of their body as well.</a:t>
            </a:r>
            <a:endParaRPr lang="en-GB" cap="none" dirty="0">
              <a:latin typeface="Goudy Old Style" panose="02020502050305020303" pitchFamily="18" charset="0"/>
            </a:endParaRPr>
          </a:p>
          <a:p>
            <a:endParaRPr lang="en-GB" cap="none" dirty="0">
              <a:latin typeface="Goudy Old Style" panose="02020502050305020303" pitchFamily="18" charset="0"/>
            </a:endParaRPr>
          </a:p>
        </p:txBody>
      </p:sp>
    </p:spTree>
    <p:extLst>
      <p:ext uri="{BB962C8B-B14F-4D97-AF65-F5344CB8AC3E}">
        <p14:creationId xmlns:p14="http://schemas.microsoft.com/office/powerpoint/2010/main" val="1873033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957065"/>
          </a:xfrm>
        </p:spPr>
        <p:txBody>
          <a:bodyPr>
            <a:normAutofit/>
          </a:bodyPr>
          <a:lstStyle/>
          <a:p>
            <a:r>
              <a:rPr lang="en-GB" sz="4400" b="1" cap="none" dirty="0">
                <a:latin typeface="Goudy Old Style" panose="02020502050305020303" pitchFamily="18" charset="0"/>
              </a:rPr>
              <a:t>Pumping the qi</a:t>
            </a:r>
            <a:endParaRPr lang="en-GB" sz="4400" cap="none" dirty="0">
              <a:latin typeface="Goudy Old Style" panose="02020502050305020303" pitchFamily="18" charset="0"/>
            </a:endParaRPr>
          </a:p>
        </p:txBody>
      </p:sp>
      <p:sp>
        <p:nvSpPr>
          <p:cNvPr id="3" name="Content Placeholder 2"/>
          <p:cNvSpPr>
            <a:spLocks noGrp="1"/>
          </p:cNvSpPr>
          <p:nvPr>
            <p:ph sz="quarter" idx="13"/>
          </p:nvPr>
        </p:nvSpPr>
        <p:spPr>
          <a:xfrm>
            <a:off x="913774" y="1575582"/>
            <a:ext cx="10363826" cy="4215617"/>
          </a:xfrm>
        </p:spPr>
        <p:txBody>
          <a:bodyPr>
            <a:normAutofit/>
          </a:bodyPr>
          <a:lstStyle/>
          <a:p>
            <a:pPr marL="0" indent="0">
              <a:buNone/>
            </a:pPr>
            <a:r>
              <a:rPr lang="en-GB" b="1" cap="none" dirty="0">
                <a:latin typeface="Goudy Old Style" panose="02020502050305020303" pitchFamily="18" charset="0"/>
              </a:rPr>
              <a:t>This position pushes the qi down. Your posture goes from a slumped, gorilla-like stance to an upright extended pose. </a:t>
            </a:r>
          </a:p>
          <a:p>
            <a:pPr marL="0" indent="0">
              <a:buNone/>
            </a:pPr>
            <a:r>
              <a:rPr lang="en-GB" cap="none" dirty="0">
                <a:latin typeface="Goudy Old Style" panose="02020502050305020303" pitchFamily="18" charset="0"/>
              </a:rPr>
              <a:t>Support you learner to bring their elbows and hands up to head height parallel to the floor, palms facing down. You will find they may be hunching forward slightly. As your hands support theirs to push flat down, breathe out, your spine and head straighten upward. Then as you allow the qi to flow back upward, your hands rise, elbows bent and palms parallel to the floor and breathe in. Your shoulders hunch. Repeat this six or seven times, inhaling as your hands come up and exhaling as your hands go down.</a:t>
            </a:r>
          </a:p>
          <a:p>
            <a:pPr marL="0" indent="0">
              <a:buNone/>
            </a:pPr>
            <a:r>
              <a:rPr lang="en-GB" cap="none" dirty="0">
                <a:latin typeface="Goudy Old Style" panose="02020502050305020303" pitchFamily="18" charset="0"/>
              </a:rPr>
              <a:t>If this is too tricky, simply raise arms above body and back down again.</a:t>
            </a:r>
          </a:p>
          <a:p>
            <a:endParaRPr lang="en-GB" dirty="0"/>
          </a:p>
        </p:txBody>
      </p:sp>
    </p:spTree>
    <p:extLst>
      <p:ext uri="{BB962C8B-B14F-4D97-AF65-F5344CB8AC3E}">
        <p14:creationId xmlns:p14="http://schemas.microsoft.com/office/powerpoint/2010/main" val="3648063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422032"/>
            <a:ext cx="10364451" cy="1252024"/>
          </a:xfrm>
        </p:spPr>
        <p:txBody>
          <a:bodyPr/>
          <a:lstStyle/>
          <a:p>
            <a:r>
              <a:rPr lang="en-GB" b="1" cap="none" dirty="0">
                <a:latin typeface="Goudy Old Style" panose="02020502050305020303" pitchFamily="18" charset="0"/>
              </a:rPr>
              <a:t>Deep pressure push</a:t>
            </a:r>
            <a:br>
              <a:rPr lang="en-GB" b="1" cap="none" dirty="0">
                <a:latin typeface="Goudy Old Style" panose="02020502050305020303" pitchFamily="18" charset="0"/>
              </a:rPr>
            </a:br>
            <a:endParaRPr lang="en-GB" b="1" cap="none" dirty="0">
              <a:latin typeface="Goudy Old Style" panose="02020502050305020303" pitchFamily="18" charset="0"/>
            </a:endParaRPr>
          </a:p>
        </p:txBody>
      </p:sp>
      <p:sp>
        <p:nvSpPr>
          <p:cNvPr id="3" name="Content Placeholder 2"/>
          <p:cNvSpPr>
            <a:spLocks noGrp="1"/>
          </p:cNvSpPr>
          <p:nvPr>
            <p:ph sz="quarter" idx="13"/>
          </p:nvPr>
        </p:nvSpPr>
        <p:spPr>
          <a:xfrm>
            <a:off x="914400" y="2393218"/>
            <a:ext cx="10363826" cy="3424107"/>
          </a:xfrm>
        </p:spPr>
        <p:txBody>
          <a:bodyPr/>
          <a:lstStyle/>
          <a:p>
            <a:pPr marL="0" indent="0">
              <a:buNone/>
            </a:pPr>
            <a:r>
              <a:rPr lang="en-GB" cap="none" dirty="0">
                <a:latin typeface="Goudy Old Style" panose="02020502050305020303" pitchFamily="18" charset="0"/>
              </a:rPr>
              <a:t>Start with pupil’s hands on their knees.</a:t>
            </a:r>
          </a:p>
          <a:p>
            <a:pPr marL="0" indent="0">
              <a:buNone/>
            </a:pPr>
            <a:r>
              <a:rPr lang="en-GB" cap="none" dirty="0">
                <a:latin typeface="Goudy Old Style" panose="02020502050305020303" pitchFamily="18" charset="0"/>
              </a:rPr>
              <a:t>Support the pupil to lift their arms above their head and stretch for a count of 3, then bring their hands down to rest on the top of their head, elbows out. </a:t>
            </a:r>
          </a:p>
          <a:p>
            <a:pPr marL="0" indent="0">
              <a:buNone/>
            </a:pPr>
            <a:r>
              <a:rPr lang="en-GB" cap="none" dirty="0">
                <a:latin typeface="Goudy Old Style" panose="02020502050305020303" pitchFamily="18" charset="0"/>
              </a:rPr>
              <a:t>Support them to press down on the top of their head for 3, then stretch up again and return hands to knees. Repeat two more times.</a:t>
            </a:r>
          </a:p>
        </p:txBody>
      </p:sp>
    </p:spTree>
    <p:extLst>
      <p:ext uri="{BB962C8B-B14F-4D97-AF65-F5344CB8AC3E}">
        <p14:creationId xmlns:p14="http://schemas.microsoft.com/office/powerpoint/2010/main" val="946703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cap="none" dirty="0" smtClean="0">
                <a:latin typeface="Goudy Old Style" panose="02020502050305020303" pitchFamily="18" charset="0"/>
              </a:rPr>
              <a:t>Shake off</a:t>
            </a:r>
            <a:r>
              <a:rPr lang="en-GB" b="1" cap="none" dirty="0">
                <a:latin typeface="Goudy Old Style" panose="02020502050305020303" pitchFamily="18" charset="0"/>
              </a:rPr>
              <a:t/>
            </a:r>
            <a:br>
              <a:rPr lang="en-GB" b="1" cap="none" dirty="0">
                <a:latin typeface="Goudy Old Style" panose="02020502050305020303" pitchFamily="18" charset="0"/>
              </a:rPr>
            </a:br>
            <a:endParaRPr lang="en-GB" dirty="0"/>
          </a:p>
        </p:txBody>
      </p:sp>
      <p:sp>
        <p:nvSpPr>
          <p:cNvPr id="3" name="Content Placeholder 2"/>
          <p:cNvSpPr>
            <a:spLocks noGrp="1"/>
          </p:cNvSpPr>
          <p:nvPr>
            <p:ph sz="quarter" idx="13"/>
          </p:nvPr>
        </p:nvSpPr>
        <p:spPr/>
        <p:txBody>
          <a:bodyPr/>
          <a:lstStyle/>
          <a:p>
            <a:pPr marL="0" indent="0">
              <a:buNone/>
            </a:pPr>
            <a:r>
              <a:rPr lang="en-GB" cap="none" dirty="0" smtClean="0">
                <a:latin typeface="Goudy Old Style" panose="02020502050305020303" pitchFamily="18" charset="0"/>
              </a:rPr>
              <a:t>Use your hands to brush the energy off the learner using sweeping motions and then shake the energy from your and their hands.</a:t>
            </a:r>
          </a:p>
          <a:p>
            <a:pPr marL="0" indent="0">
              <a:buNone/>
            </a:pPr>
            <a:endParaRPr lang="en-GB" cap="none" dirty="0">
              <a:latin typeface="Goudy Old Style" panose="02020502050305020303" pitchFamily="18" charset="0"/>
            </a:endParaRPr>
          </a:p>
          <a:p>
            <a:pPr marL="0" indent="0">
              <a:buNone/>
            </a:pPr>
            <a:r>
              <a:rPr lang="en-GB" cap="none" dirty="0" smtClean="0">
                <a:latin typeface="Goudy Old Style" panose="02020502050305020303" pitchFamily="18" charset="0"/>
              </a:rPr>
              <a:t>Thank them for joining you </a:t>
            </a:r>
            <a:r>
              <a:rPr lang="en-GB" cap="none" smtClean="0">
                <a:latin typeface="Goudy Old Style" panose="02020502050305020303" pitchFamily="18" charset="0"/>
              </a:rPr>
              <a:t>in Qigong.</a:t>
            </a:r>
            <a:endParaRPr lang="en-GB" cap="none" dirty="0">
              <a:latin typeface="Goudy Old Style" panose="02020502050305020303" pitchFamily="18" charset="0"/>
            </a:endParaRPr>
          </a:p>
          <a:p>
            <a:endParaRPr lang="en-GB" dirty="0"/>
          </a:p>
        </p:txBody>
      </p:sp>
    </p:spTree>
    <p:extLst>
      <p:ext uri="{BB962C8B-B14F-4D97-AF65-F5344CB8AC3E}">
        <p14:creationId xmlns:p14="http://schemas.microsoft.com/office/powerpoint/2010/main" val="1018806960"/>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TM04033925[[fn=Droplet]]</Template>
  <TotalTime>70</TotalTime>
  <Words>1312</Words>
  <Application>Microsoft Office PowerPoint</Application>
  <PresentationFormat>Widescreen</PresentationFormat>
  <Paragraphs>54</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Gungsuh</vt:lpstr>
      <vt:lpstr>Arial</vt:lpstr>
      <vt:lpstr>Goudy Old Style</vt:lpstr>
      <vt:lpstr>Tw Cen MT</vt:lpstr>
      <vt:lpstr>Droplet</vt:lpstr>
      <vt:lpstr>Qigong</vt:lpstr>
      <vt:lpstr>Qigong – What is it?</vt:lpstr>
      <vt:lpstr>Things to remember</vt:lpstr>
      <vt:lpstr>Breathing</vt:lpstr>
      <vt:lpstr>Tapping</vt:lpstr>
      <vt:lpstr>Gentle Sway</vt:lpstr>
      <vt:lpstr>Accordion hands</vt:lpstr>
      <vt:lpstr>Making the point </vt:lpstr>
      <vt:lpstr>Pumping the qi</vt:lpstr>
      <vt:lpstr>Deep pressure push </vt:lpstr>
      <vt:lpstr>Shake off </vt:lpstr>
    </vt:vector>
  </TitlesOfParts>
  <Company>City of Edinburgh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Qigong</dc:title>
  <dc:creator>Ele Arbuckle</dc:creator>
  <cp:lastModifiedBy>Ele Arbuckle</cp:lastModifiedBy>
  <cp:revision>16</cp:revision>
  <dcterms:created xsi:type="dcterms:W3CDTF">2018-08-27T15:32:25Z</dcterms:created>
  <dcterms:modified xsi:type="dcterms:W3CDTF">2018-10-08T11:44:41Z</dcterms:modified>
</cp:coreProperties>
</file>