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60" r:id="rId4"/>
    <p:sldId id="261" r:id="rId5"/>
    <p:sldId id="262" r:id="rId6"/>
    <p:sldId id="264" r:id="rId7"/>
    <p:sldId id="263" r:id="rId8"/>
    <p:sldId id="265" r:id="rId9"/>
    <p:sldId id="266" r:id="rId10"/>
    <p:sldId id="267" r:id="rId11"/>
    <p:sldId id="268" r:id="rId12"/>
    <p:sldId id="269" r:id="rId13"/>
    <p:sldId id="270" r:id="rId14"/>
    <p:sldId id="271" r:id="rId15"/>
    <p:sldId id="27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1" d="100"/>
          <a:sy n="81" d="100"/>
        </p:scale>
        <p:origin x="120"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0031AADC-FC19-496E-917D-DFCEBB2CD54B}" type="datetimeFigureOut">
              <a:rPr lang="en-GB" smtClean="0"/>
              <a:t>19/03/2020</a:t>
            </a:fld>
            <a:endParaRPr lang="en-GB"/>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GB"/>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E4D72C92-8E80-4DD0-9056-D571D2DC6469}" type="slidenum">
              <a:rPr lang="en-GB" smtClean="0"/>
              <a:t>‹#›</a:t>
            </a:fld>
            <a:endParaRPr lang="en-GB"/>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81994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31AADC-FC19-496E-917D-DFCEBB2CD54B}"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D72C92-8E80-4DD0-9056-D571D2DC6469}" type="slidenum">
              <a:rPr lang="en-GB" smtClean="0"/>
              <a:t>‹#›</a:t>
            </a:fld>
            <a:endParaRPr lang="en-GB"/>
          </a:p>
        </p:txBody>
      </p:sp>
    </p:spTree>
    <p:extLst>
      <p:ext uri="{BB962C8B-B14F-4D97-AF65-F5344CB8AC3E}">
        <p14:creationId xmlns:p14="http://schemas.microsoft.com/office/powerpoint/2010/main" val="1644645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0031AADC-FC19-496E-917D-DFCEBB2CD54B}" type="datetimeFigureOut">
              <a:rPr lang="en-GB" smtClean="0"/>
              <a:t>19/03/2020</a:t>
            </a:fld>
            <a:endParaRPr lang="en-GB"/>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E4D72C92-8E80-4DD0-9056-D571D2DC6469}" type="slidenum">
              <a:rPr lang="en-GB" smtClean="0"/>
              <a:t>‹#›</a:t>
            </a:fld>
            <a:endParaRPr lang="en-GB"/>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63438363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031AADC-FC19-496E-917D-DFCEBB2CD54B}" type="datetimeFigureOut">
              <a:rPr lang="en-GB" smtClean="0"/>
              <a:t>19/03/2020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D72C92-8E80-4DD0-9056-D571D2DC6469}" type="slidenum">
              <a:rPr lang="en-GB" smtClean="0"/>
              <a:t>‹#›</a:t>
            </a:fld>
            <a:endParaRPr lang="en-GB"/>
          </a:p>
        </p:txBody>
      </p:sp>
    </p:spTree>
    <p:extLst>
      <p:ext uri="{BB962C8B-B14F-4D97-AF65-F5344CB8AC3E}">
        <p14:creationId xmlns:p14="http://schemas.microsoft.com/office/powerpoint/2010/main" val="79670303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31AADC-FC19-496E-917D-DFCEBB2CD54B}" type="datetimeFigureOut">
              <a:rPr lang="en-GB" smtClean="0"/>
              <a:t>19/03/2020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4D72C92-8E80-4DD0-9056-D571D2DC6469}" type="slidenum">
              <a:rPr lang="en-GB" smtClean="0"/>
              <a:t>‹#›</a:t>
            </a:fld>
            <a:endParaRPr lang="en-GB"/>
          </a:p>
        </p:txBody>
      </p:sp>
    </p:spTree>
    <p:extLst>
      <p:ext uri="{BB962C8B-B14F-4D97-AF65-F5344CB8AC3E}">
        <p14:creationId xmlns:p14="http://schemas.microsoft.com/office/powerpoint/2010/main" val="341393093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31AADC-FC19-496E-917D-DFCEBB2CD54B}" type="datetimeFigureOut">
              <a:rPr lang="en-GB" smtClean="0"/>
              <a:t>19/03/2020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4D72C92-8E80-4DD0-9056-D571D2DC6469}" type="slidenum">
              <a:rPr lang="en-GB" smtClean="0"/>
              <a:t>‹#›</a:t>
            </a:fld>
            <a:endParaRPr lang="en-GB"/>
          </a:p>
        </p:txBody>
      </p:sp>
    </p:spTree>
    <p:extLst>
      <p:ext uri="{BB962C8B-B14F-4D97-AF65-F5344CB8AC3E}">
        <p14:creationId xmlns:p14="http://schemas.microsoft.com/office/powerpoint/2010/main" val="678483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1AADC-FC19-496E-917D-DFCEBB2CD54B}" type="datetimeFigureOut">
              <a:rPr lang="en-GB" smtClean="0"/>
              <a:t>19/03/2020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4D72C92-8E80-4DD0-9056-D571D2DC6469}" type="slidenum">
              <a:rPr lang="en-GB" smtClean="0"/>
              <a:t>‹#›</a:t>
            </a:fld>
            <a:endParaRPr lang="en-GB"/>
          </a:p>
        </p:txBody>
      </p:sp>
    </p:spTree>
    <p:extLst>
      <p:ext uri="{BB962C8B-B14F-4D97-AF65-F5344CB8AC3E}">
        <p14:creationId xmlns:p14="http://schemas.microsoft.com/office/powerpoint/2010/main" val="2775516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051" y="6375679"/>
            <a:ext cx="1233355" cy="348462"/>
          </a:xfrm>
        </p:spPr>
        <p:txBody>
          <a:bodyPr/>
          <a:lstStyle/>
          <a:p>
            <a:fld id="{0031AADC-FC19-496E-917D-DFCEBB2CD54B}" type="datetimeFigureOut">
              <a:rPr lang="en-GB" smtClean="0"/>
              <a:t>19/03/2020</a:t>
            </a:fld>
            <a:endParaRPr lang="en-GB"/>
          </a:p>
        </p:txBody>
      </p:sp>
      <p:sp>
        <p:nvSpPr>
          <p:cNvPr id="6" name="Footer Placeholder 5"/>
          <p:cNvSpPr>
            <a:spLocks noGrp="1"/>
          </p:cNvSpPr>
          <p:nvPr>
            <p:ph type="ftr" sz="quarter" idx="11"/>
          </p:nvPr>
        </p:nvSpPr>
        <p:spPr>
          <a:xfrm>
            <a:off x="2103620" y="6375679"/>
            <a:ext cx="3482179" cy="345796"/>
          </a:xfrm>
        </p:spPr>
        <p:txBody>
          <a:bodyPr/>
          <a:lstStyle/>
          <a:p>
            <a:endParaRPr lang="en-GB"/>
          </a:p>
        </p:txBody>
      </p:sp>
      <p:sp>
        <p:nvSpPr>
          <p:cNvPr id="7" name="Slide Number Placeholder 6"/>
          <p:cNvSpPr>
            <a:spLocks noGrp="1"/>
          </p:cNvSpPr>
          <p:nvPr>
            <p:ph type="sldNum" sz="quarter" idx="12"/>
          </p:nvPr>
        </p:nvSpPr>
        <p:spPr>
          <a:xfrm>
            <a:off x="5691014" y="6375679"/>
            <a:ext cx="1232456" cy="345796"/>
          </a:xfrm>
        </p:spPr>
        <p:txBody>
          <a:bodyPr/>
          <a:lstStyle/>
          <a:p>
            <a:fld id="{E4D72C92-8E80-4DD0-9056-D571D2DC6469}" type="slidenum">
              <a:rPr lang="en-GB" smtClean="0"/>
              <a:t>‹#›</a:t>
            </a:fld>
            <a:endParaRPr lang="en-GB"/>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78567099"/>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950" y="6375679"/>
            <a:ext cx="1232456" cy="348462"/>
          </a:xfrm>
        </p:spPr>
        <p:txBody>
          <a:bodyPr/>
          <a:lstStyle/>
          <a:p>
            <a:fld id="{0031AADC-FC19-496E-917D-DFCEBB2CD54B}" type="datetimeFigureOut">
              <a:rPr lang="en-GB" smtClean="0"/>
              <a:t>19/03/2020</a:t>
            </a:fld>
            <a:endParaRPr lang="en-GB"/>
          </a:p>
        </p:txBody>
      </p:sp>
      <p:sp>
        <p:nvSpPr>
          <p:cNvPr id="6" name="Footer Placeholder 5"/>
          <p:cNvSpPr>
            <a:spLocks noGrp="1"/>
          </p:cNvSpPr>
          <p:nvPr>
            <p:ph type="ftr" sz="quarter" idx="11"/>
          </p:nvPr>
        </p:nvSpPr>
        <p:spPr>
          <a:xfrm>
            <a:off x="2103621" y="6375679"/>
            <a:ext cx="3482178" cy="345796"/>
          </a:xfrm>
        </p:spPr>
        <p:txBody>
          <a:bodyPr/>
          <a:lstStyle/>
          <a:p>
            <a:endParaRPr lang="en-GB"/>
          </a:p>
        </p:txBody>
      </p:sp>
      <p:sp>
        <p:nvSpPr>
          <p:cNvPr id="7" name="Slide Number Placeholder 6"/>
          <p:cNvSpPr>
            <a:spLocks noGrp="1"/>
          </p:cNvSpPr>
          <p:nvPr>
            <p:ph type="sldNum" sz="quarter" idx="12"/>
          </p:nvPr>
        </p:nvSpPr>
        <p:spPr>
          <a:xfrm>
            <a:off x="5687568" y="6375679"/>
            <a:ext cx="1234440" cy="345796"/>
          </a:xfrm>
        </p:spPr>
        <p:txBody>
          <a:bodyPr/>
          <a:lstStyle/>
          <a:p>
            <a:fld id="{E4D72C92-8E80-4DD0-9056-D571D2DC6469}" type="slidenum">
              <a:rPr lang="en-GB" smtClean="0"/>
              <a:t>‹#›</a:t>
            </a:fld>
            <a:endParaRPr lang="en-GB"/>
          </a:p>
        </p:txBody>
      </p:sp>
    </p:spTree>
    <p:extLst>
      <p:ext uri="{BB962C8B-B14F-4D97-AF65-F5344CB8AC3E}">
        <p14:creationId xmlns:p14="http://schemas.microsoft.com/office/powerpoint/2010/main" val="215392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31AADC-FC19-496E-917D-DFCEBB2CD54B}"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D72C92-8E80-4DD0-9056-D571D2DC6469}" type="slidenum">
              <a:rPr lang="en-GB" smtClean="0"/>
              <a:t>‹#›</a:t>
            </a:fld>
            <a:endParaRPr lang="en-GB"/>
          </a:p>
        </p:txBody>
      </p:sp>
    </p:spTree>
    <p:extLst>
      <p:ext uri="{BB962C8B-B14F-4D97-AF65-F5344CB8AC3E}">
        <p14:creationId xmlns:p14="http://schemas.microsoft.com/office/powerpoint/2010/main" val="774032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31AADC-FC19-496E-917D-DFCEBB2CD54B}"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D72C92-8E80-4DD0-9056-D571D2DC6469}" type="slidenum">
              <a:rPr lang="en-GB" smtClean="0"/>
              <a:t>‹#›</a:t>
            </a:fld>
            <a:endParaRPr lang="en-GB"/>
          </a:p>
        </p:txBody>
      </p:sp>
    </p:spTree>
    <p:extLst>
      <p:ext uri="{BB962C8B-B14F-4D97-AF65-F5344CB8AC3E}">
        <p14:creationId xmlns:p14="http://schemas.microsoft.com/office/powerpoint/2010/main" val="1127417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0031AADC-FC19-496E-917D-DFCEBB2CD54B}" type="datetimeFigureOut">
              <a:rPr lang="en-GB" smtClean="0"/>
              <a:t>19/03/2020</a:t>
            </a:fld>
            <a:endParaRPr lang="en-GB"/>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E4D72C92-8E80-4DD0-9056-D571D2DC6469}" type="slidenum">
              <a:rPr lang="en-GB" smtClean="0"/>
              <a:t>‹#›</a:t>
            </a:fld>
            <a:endParaRPr lang="en-GB"/>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944071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205000"/>
                    </a14:imgEffect>
                  </a14:imgLayer>
                </a14:imgProps>
              </a:ext>
              <a:ext uri="{28A0092B-C50C-407E-A947-70E740481C1C}">
                <a14:useLocalDpi xmlns:a14="http://schemas.microsoft.com/office/drawing/2010/main" val="0"/>
              </a:ext>
            </a:extLst>
          </a:blip>
          <a:stretch>
            <a:fillRect/>
          </a:stretch>
        </p:blipFill>
        <p:spPr>
          <a:xfrm>
            <a:off x="1553189" y="1561515"/>
            <a:ext cx="9236730" cy="4733778"/>
          </a:xfrm>
          <a:prstGeom prst="rect">
            <a:avLst/>
          </a:prstGeom>
        </p:spPr>
      </p:pic>
      <p:sp>
        <p:nvSpPr>
          <p:cNvPr id="6" name="TextBox 5"/>
          <p:cNvSpPr txBox="1"/>
          <p:nvPr/>
        </p:nvSpPr>
        <p:spPr>
          <a:xfrm>
            <a:off x="2250831" y="351692"/>
            <a:ext cx="8046720" cy="1938992"/>
          </a:xfrm>
          <a:prstGeom prst="rect">
            <a:avLst/>
          </a:prstGeom>
          <a:noFill/>
        </p:spPr>
        <p:txBody>
          <a:bodyPr wrap="square" rtlCol="0">
            <a:spAutoFit/>
          </a:bodyPr>
          <a:lstStyle/>
          <a:p>
            <a:pPr algn="ctr"/>
            <a:r>
              <a:rPr lang="en-GB" sz="6000" dirty="0">
                <a:latin typeface="+mj-lt"/>
              </a:rPr>
              <a:t>Alice in Wonderland – The Tea Party Massage</a:t>
            </a:r>
          </a:p>
        </p:txBody>
      </p:sp>
    </p:spTree>
    <p:extLst>
      <p:ext uri="{BB962C8B-B14F-4D97-AF65-F5344CB8AC3E}">
        <p14:creationId xmlns:p14="http://schemas.microsoft.com/office/powerpoint/2010/main" val="2121607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harpenSoften amount="50000"/>
                    </a14:imgEffect>
                    <a14:imgEffect>
                      <a14:saturation sat="215000"/>
                    </a14:imgEffect>
                    <a14:imgEffect>
                      <a14:brightnessContrast bright="-3000" contrast="-4000"/>
                    </a14:imgEffect>
                  </a14:imgLayer>
                </a14:imgProps>
              </a:ext>
              <a:ext uri="{28A0092B-C50C-407E-A947-70E740481C1C}">
                <a14:useLocalDpi xmlns:a14="http://schemas.microsoft.com/office/drawing/2010/main" val="0"/>
              </a:ext>
            </a:extLst>
          </a:blip>
          <a:stretch>
            <a:fillRect/>
          </a:stretch>
        </p:blipFill>
        <p:spPr>
          <a:xfrm>
            <a:off x="2461844" y="2900091"/>
            <a:ext cx="7146387" cy="3662488"/>
          </a:xfrm>
          <a:prstGeom prst="rect">
            <a:avLst/>
          </a:prstGeom>
          <a:effectLst>
            <a:glow>
              <a:schemeClr val="accent1">
                <a:alpha val="39000"/>
              </a:schemeClr>
            </a:glow>
          </a:effectLst>
        </p:spPr>
      </p:pic>
      <p:sp>
        <p:nvSpPr>
          <p:cNvPr id="6" name="TextBox 5"/>
          <p:cNvSpPr txBox="1"/>
          <p:nvPr/>
        </p:nvSpPr>
        <p:spPr>
          <a:xfrm>
            <a:off x="2461844" y="337625"/>
            <a:ext cx="8046720" cy="3108543"/>
          </a:xfrm>
          <a:prstGeom prst="rect">
            <a:avLst/>
          </a:prstGeom>
          <a:noFill/>
        </p:spPr>
        <p:txBody>
          <a:bodyPr wrap="square" rtlCol="0">
            <a:spAutoFit/>
          </a:bodyPr>
          <a:lstStyle/>
          <a:p>
            <a:r>
              <a:rPr lang="en-US" sz="2800" b="1" dirty="0"/>
              <a:t>What is Story Massage?</a:t>
            </a:r>
            <a:endParaRPr lang="en-GB" sz="2800" dirty="0"/>
          </a:p>
          <a:p>
            <a:r>
              <a:rPr lang="en-US" sz="2800" dirty="0"/>
              <a:t>Story Massage involves the use of simple movements on the body, associated with words that help to build up a story. Tracing a large circle on a child’s back, for example, can depict the image of the world while a gentle squeezing action on the shoulders can represent eating something very delicious.</a:t>
            </a:r>
            <a:endParaRPr lang="en-GB" sz="2800" dirty="0"/>
          </a:p>
        </p:txBody>
      </p:sp>
    </p:spTree>
    <p:extLst>
      <p:ext uri="{BB962C8B-B14F-4D97-AF65-F5344CB8AC3E}">
        <p14:creationId xmlns:p14="http://schemas.microsoft.com/office/powerpoint/2010/main" val="183186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accent1">
                <a:tint val="45000"/>
                <a:satMod val="400000"/>
              </a:schemeClr>
            </a:duotone>
            <a:extLst>
              <a:ext uri="{BEBA8EAE-BF5A-486C-A8C5-ECC9F3942E4B}">
                <a14:imgProps xmlns:a14="http://schemas.microsoft.com/office/drawing/2010/main">
                  <a14:imgLayer r:embed="rId3">
                    <a14:imgEffect>
                      <a14:sharpenSoften amount="50000"/>
                    </a14:imgEffect>
                    <a14:imgEffect>
                      <a14:saturation sat="215000"/>
                    </a14:imgEffect>
                    <a14:imgEffect>
                      <a14:brightnessContrast bright="-3000" contrast="-4000"/>
                    </a14:imgEffect>
                  </a14:imgLayer>
                </a14:imgProps>
              </a:ext>
              <a:ext uri="{28A0092B-C50C-407E-A947-70E740481C1C}">
                <a14:useLocalDpi xmlns:a14="http://schemas.microsoft.com/office/drawing/2010/main" val="0"/>
              </a:ext>
            </a:extLst>
          </a:blip>
          <a:stretch>
            <a:fillRect/>
          </a:stretch>
        </p:blipFill>
        <p:spPr>
          <a:xfrm>
            <a:off x="6165669" y="3852371"/>
            <a:ext cx="5545682" cy="2801647"/>
          </a:xfrm>
          <a:prstGeom prst="rect">
            <a:avLst/>
          </a:prstGeom>
          <a:effectLst>
            <a:glow>
              <a:schemeClr val="accent1">
                <a:alpha val="39000"/>
              </a:schemeClr>
            </a:glow>
          </a:effectLst>
        </p:spPr>
      </p:pic>
      <p:sp>
        <p:nvSpPr>
          <p:cNvPr id="6" name="TextBox 5"/>
          <p:cNvSpPr txBox="1"/>
          <p:nvPr/>
        </p:nvSpPr>
        <p:spPr>
          <a:xfrm>
            <a:off x="1463040" y="337625"/>
            <a:ext cx="9045524" cy="4031873"/>
          </a:xfrm>
          <a:prstGeom prst="rect">
            <a:avLst/>
          </a:prstGeom>
          <a:noFill/>
        </p:spPr>
        <p:txBody>
          <a:bodyPr wrap="square" rtlCol="0">
            <a:spAutoFit/>
          </a:bodyPr>
          <a:lstStyle/>
          <a:p>
            <a:r>
              <a:rPr lang="en-US" sz="3200" b="1" dirty="0"/>
              <a:t>What do I need?</a:t>
            </a:r>
            <a:endParaRPr lang="en-GB" sz="3200" dirty="0"/>
          </a:p>
          <a:p>
            <a:r>
              <a:rPr lang="en-US" sz="3200" dirty="0"/>
              <a:t>All you need is this power point and your hands. </a:t>
            </a:r>
            <a:endParaRPr lang="en-GB" sz="3200" dirty="0"/>
          </a:p>
          <a:p>
            <a:r>
              <a:rPr lang="en-US" sz="3200" u="sng" dirty="0"/>
              <a:t>Optional</a:t>
            </a:r>
            <a:r>
              <a:rPr lang="en-US" sz="3200" dirty="0"/>
              <a:t>: You could use oil such as rapeseed oil or a scented cream to massage, but this is optional and will depend on your child’s preferences. It may be more calming and relaxing for your child to have the lights off or dimmed during this activity (e.g. turn the main light off and use a lamp). </a:t>
            </a:r>
            <a:endParaRPr lang="en-GB" sz="3200" dirty="0"/>
          </a:p>
        </p:txBody>
      </p:sp>
    </p:spTree>
    <p:extLst>
      <p:ext uri="{BB962C8B-B14F-4D97-AF65-F5344CB8AC3E}">
        <p14:creationId xmlns:p14="http://schemas.microsoft.com/office/powerpoint/2010/main" val="3858031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accent1">
                <a:tint val="45000"/>
                <a:satMod val="400000"/>
              </a:schemeClr>
            </a:duotone>
            <a:extLst>
              <a:ext uri="{BEBA8EAE-BF5A-486C-A8C5-ECC9F3942E4B}">
                <a14:imgProps xmlns:a14="http://schemas.microsoft.com/office/drawing/2010/main">
                  <a14:imgLayer r:embed="rId3">
                    <a14:imgEffect>
                      <a14:sharpenSoften amount="50000"/>
                    </a14:imgEffect>
                    <a14:imgEffect>
                      <a14:saturation sat="215000"/>
                    </a14:imgEffect>
                    <a14:imgEffect>
                      <a14:brightnessContrast bright="-3000" contrast="-4000"/>
                    </a14:imgEffect>
                  </a14:imgLayer>
                </a14:imgProps>
              </a:ext>
              <a:ext uri="{28A0092B-C50C-407E-A947-70E740481C1C}">
                <a14:useLocalDpi xmlns:a14="http://schemas.microsoft.com/office/drawing/2010/main" val="0"/>
              </a:ext>
            </a:extLst>
          </a:blip>
          <a:stretch>
            <a:fillRect/>
          </a:stretch>
        </p:blipFill>
        <p:spPr>
          <a:xfrm>
            <a:off x="6165669" y="3852371"/>
            <a:ext cx="5545682" cy="2801647"/>
          </a:xfrm>
          <a:prstGeom prst="rect">
            <a:avLst/>
          </a:prstGeom>
          <a:effectLst>
            <a:glow>
              <a:schemeClr val="accent1">
                <a:alpha val="39000"/>
              </a:schemeClr>
            </a:glow>
          </a:effectLst>
        </p:spPr>
      </p:pic>
      <p:sp>
        <p:nvSpPr>
          <p:cNvPr id="6" name="TextBox 5"/>
          <p:cNvSpPr txBox="1"/>
          <p:nvPr/>
        </p:nvSpPr>
        <p:spPr>
          <a:xfrm>
            <a:off x="1502229" y="337625"/>
            <a:ext cx="9006335" cy="4031873"/>
          </a:xfrm>
          <a:prstGeom prst="rect">
            <a:avLst/>
          </a:prstGeom>
          <a:noFill/>
        </p:spPr>
        <p:txBody>
          <a:bodyPr wrap="square" rtlCol="0">
            <a:spAutoFit/>
          </a:bodyPr>
          <a:lstStyle/>
          <a:p>
            <a:r>
              <a:rPr lang="en-US" sz="3200" b="1" dirty="0"/>
              <a:t>What to do?</a:t>
            </a:r>
            <a:endParaRPr lang="en-GB" sz="3200" dirty="0"/>
          </a:p>
          <a:p>
            <a:pPr lvl="0"/>
            <a:r>
              <a:rPr lang="en-US" sz="3200" dirty="0"/>
              <a:t>Move through the slides one at a time. Read the instructions and then click the audio link. </a:t>
            </a:r>
          </a:p>
          <a:p>
            <a:pPr lvl="0"/>
            <a:r>
              <a:rPr lang="en-US" sz="3200" dirty="0"/>
              <a:t>Read the words in the ‘read aloud’ box at the beginning of each song </a:t>
            </a:r>
            <a:endParaRPr lang="en-GB" sz="3200" dirty="0"/>
          </a:p>
          <a:p>
            <a:r>
              <a:rPr lang="en-US" sz="3200" dirty="0"/>
              <a:t>Perform the movement on your child as suggested in the ‘Massage movement’ column for the duration of the song.</a:t>
            </a:r>
            <a:endParaRPr lang="en-GB" sz="3200" dirty="0"/>
          </a:p>
        </p:txBody>
      </p:sp>
    </p:spTree>
    <p:extLst>
      <p:ext uri="{BB962C8B-B14F-4D97-AF65-F5344CB8AC3E}">
        <p14:creationId xmlns:p14="http://schemas.microsoft.com/office/powerpoint/2010/main" val="3548714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accent1">
                <a:tint val="45000"/>
                <a:satMod val="400000"/>
              </a:schemeClr>
            </a:duotone>
            <a:extLst>
              <a:ext uri="{BEBA8EAE-BF5A-486C-A8C5-ECC9F3942E4B}">
                <a14:imgProps xmlns:a14="http://schemas.microsoft.com/office/drawing/2010/main">
                  <a14:imgLayer r:embed="rId3">
                    <a14:imgEffect>
                      <a14:sharpenSoften amount="50000"/>
                    </a14:imgEffect>
                    <a14:imgEffect>
                      <a14:saturation sat="215000"/>
                    </a14:imgEffect>
                    <a14:imgEffect>
                      <a14:brightnessContrast bright="-3000" contrast="-4000"/>
                    </a14:imgEffect>
                  </a14:imgLayer>
                </a14:imgProps>
              </a:ext>
              <a:ext uri="{28A0092B-C50C-407E-A947-70E740481C1C}">
                <a14:useLocalDpi xmlns:a14="http://schemas.microsoft.com/office/drawing/2010/main" val="0"/>
              </a:ext>
            </a:extLst>
          </a:blip>
          <a:stretch>
            <a:fillRect/>
          </a:stretch>
        </p:blipFill>
        <p:spPr>
          <a:xfrm>
            <a:off x="6165669" y="3852371"/>
            <a:ext cx="5545682" cy="2801647"/>
          </a:xfrm>
          <a:prstGeom prst="rect">
            <a:avLst/>
          </a:prstGeom>
          <a:effectLst>
            <a:glow>
              <a:schemeClr val="accent1">
                <a:alpha val="39000"/>
              </a:schemeClr>
            </a:glow>
          </a:effectLst>
        </p:spPr>
      </p:pic>
      <p:sp>
        <p:nvSpPr>
          <p:cNvPr id="6" name="TextBox 5"/>
          <p:cNvSpPr txBox="1"/>
          <p:nvPr/>
        </p:nvSpPr>
        <p:spPr>
          <a:xfrm>
            <a:off x="1502229" y="337625"/>
            <a:ext cx="9006335" cy="4031873"/>
          </a:xfrm>
          <a:prstGeom prst="rect">
            <a:avLst/>
          </a:prstGeom>
          <a:noFill/>
        </p:spPr>
        <p:txBody>
          <a:bodyPr wrap="square" rtlCol="0">
            <a:spAutoFit/>
          </a:bodyPr>
          <a:lstStyle/>
          <a:p>
            <a:r>
              <a:rPr lang="en-US" sz="3200" b="1" dirty="0"/>
              <a:t>What are the benefits?</a:t>
            </a:r>
            <a:endParaRPr lang="en-GB" sz="3200" dirty="0"/>
          </a:p>
          <a:p>
            <a:r>
              <a:rPr lang="en-US" sz="3200" dirty="0"/>
              <a:t>	There are numerous benefits for children of all ages and abilities. These are just some  	of the benefits:</a:t>
            </a:r>
            <a:endParaRPr lang="en-GB" sz="3200" dirty="0"/>
          </a:p>
          <a:p>
            <a:pPr marL="457200" lvl="0" indent="-457200">
              <a:buFont typeface="Courier New" panose="02070309020205020404" pitchFamily="49" charset="0"/>
              <a:buChar char="o"/>
            </a:pPr>
            <a:r>
              <a:rPr lang="en-US" sz="3200" dirty="0"/>
              <a:t>Improved calmness and concentration</a:t>
            </a:r>
            <a:endParaRPr lang="en-GB" sz="3200" dirty="0"/>
          </a:p>
          <a:p>
            <a:pPr marL="457200" lvl="0" indent="-457200">
              <a:buFont typeface="Courier New" panose="02070309020205020404" pitchFamily="49" charset="0"/>
              <a:buChar char="o"/>
            </a:pPr>
            <a:r>
              <a:rPr lang="en-US" sz="3200" dirty="0"/>
              <a:t>Increased self-awareness </a:t>
            </a:r>
            <a:endParaRPr lang="en-GB" sz="3200" dirty="0"/>
          </a:p>
          <a:p>
            <a:pPr marL="457200" lvl="0" indent="-457200">
              <a:buFont typeface="Courier New" panose="02070309020205020404" pitchFamily="49" charset="0"/>
              <a:buChar char="o"/>
            </a:pPr>
            <a:r>
              <a:rPr lang="en-US" sz="3200" dirty="0"/>
              <a:t>Develop a sense of anticipation</a:t>
            </a:r>
            <a:endParaRPr lang="en-GB" sz="3200" dirty="0"/>
          </a:p>
          <a:p>
            <a:pPr marL="457200" lvl="0" indent="-457200">
              <a:buFont typeface="Courier New" panose="02070309020205020404" pitchFamily="49" charset="0"/>
              <a:buChar char="o"/>
            </a:pPr>
            <a:r>
              <a:rPr lang="en-US" sz="3200" dirty="0"/>
              <a:t>Provide opportunity to communicate preferences</a:t>
            </a:r>
            <a:endParaRPr lang="en-GB" sz="3200" dirty="0"/>
          </a:p>
        </p:txBody>
      </p:sp>
    </p:spTree>
    <p:extLst>
      <p:ext uri="{BB962C8B-B14F-4D97-AF65-F5344CB8AC3E}">
        <p14:creationId xmlns:p14="http://schemas.microsoft.com/office/powerpoint/2010/main" val="398032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205000"/>
                    </a14:imgEffect>
                  </a14:imgLayer>
                </a14:imgProps>
              </a:ext>
              <a:ext uri="{28A0092B-C50C-407E-A947-70E740481C1C}">
                <a14:useLocalDpi xmlns:a14="http://schemas.microsoft.com/office/drawing/2010/main" val="0"/>
              </a:ext>
            </a:extLst>
          </a:blip>
          <a:stretch>
            <a:fillRect/>
          </a:stretch>
        </p:blipFill>
        <p:spPr>
          <a:xfrm>
            <a:off x="1553189" y="1561515"/>
            <a:ext cx="9236730" cy="4733778"/>
          </a:xfrm>
          <a:prstGeom prst="rect">
            <a:avLst/>
          </a:prstGeom>
        </p:spPr>
      </p:pic>
      <p:sp>
        <p:nvSpPr>
          <p:cNvPr id="6" name="TextBox 5"/>
          <p:cNvSpPr txBox="1"/>
          <p:nvPr/>
        </p:nvSpPr>
        <p:spPr>
          <a:xfrm>
            <a:off x="2250831" y="351692"/>
            <a:ext cx="8046720" cy="1015663"/>
          </a:xfrm>
          <a:prstGeom prst="rect">
            <a:avLst/>
          </a:prstGeom>
          <a:noFill/>
        </p:spPr>
        <p:txBody>
          <a:bodyPr wrap="square" rtlCol="0">
            <a:spAutoFit/>
          </a:bodyPr>
          <a:lstStyle/>
          <a:p>
            <a:pPr algn="ctr"/>
            <a:r>
              <a:rPr lang="en-GB" sz="6000" dirty="0">
                <a:latin typeface="+mj-lt"/>
              </a:rPr>
              <a:t>Let the massage begin!</a:t>
            </a:r>
          </a:p>
        </p:txBody>
      </p:sp>
    </p:spTree>
    <p:extLst>
      <p:ext uri="{BB962C8B-B14F-4D97-AF65-F5344CB8AC3E}">
        <p14:creationId xmlns:p14="http://schemas.microsoft.com/office/powerpoint/2010/main" val="1226257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200"/>
                    </a14:imgEffect>
                    <a14:imgEffect>
                      <a14:brightnessContrast bright="-9000" contrast="-12000"/>
                    </a14:imgEffect>
                  </a14:imgLayer>
                </a14:imgProps>
              </a:ext>
              <a:ext uri="{28A0092B-C50C-407E-A947-70E740481C1C}">
                <a14:useLocalDpi xmlns:a14="http://schemas.microsoft.com/office/drawing/2010/main" val="0"/>
              </a:ext>
            </a:extLst>
          </a:blip>
          <a:stretch>
            <a:fillRect/>
          </a:stretch>
        </p:blipFill>
        <p:spPr>
          <a:xfrm>
            <a:off x="7014755" y="4180115"/>
            <a:ext cx="4493623" cy="2527663"/>
          </a:xfrm>
          <a:prstGeom prst="rect">
            <a:avLst/>
          </a:prstGeom>
          <a:effectLst>
            <a:glow rad="127000">
              <a:schemeClr val="accent1">
                <a:alpha val="45000"/>
              </a:schemeClr>
            </a:glow>
            <a:reflection endPos="0" dir="5400000" sy="-100000" algn="bl" rotWithShape="0"/>
          </a:effectLst>
        </p:spPr>
      </p:pic>
      <p:sp>
        <p:nvSpPr>
          <p:cNvPr id="6" name="TextBox 5"/>
          <p:cNvSpPr txBox="1"/>
          <p:nvPr/>
        </p:nvSpPr>
        <p:spPr>
          <a:xfrm>
            <a:off x="995792" y="1378634"/>
            <a:ext cx="9006335" cy="3046988"/>
          </a:xfrm>
          <a:prstGeom prst="rect">
            <a:avLst/>
          </a:prstGeom>
          <a:noFill/>
        </p:spPr>
        <p:txBody>
          <a:bodyPr wrap="square" rtlCol="0">
            <a:spAutoFit/>
          </a:bodyPr>
          <a:lstStyle/>
          <a:p>
            <a:r>
              <a:rPr lang="en-US" sz="3200" b="1" dirty="0"/>
              <a:t>	</a:t>
            </a:r>
            <a:r>
              <a:rPr lang="en-GB" sz="3200" b="1" dirty="0"/>
              <a:t> The Squeeze</a:t>
            </a:r>
          </a:p>
          <a:p>
            <a:r>
              <a:rPr lang="en-GB" sz="3200" dirty="0"/>
              <a:t>Place both hands on the shoulders, gently squeeze, and release. Work down the arms and back up, squeezing the hands as well when you get there. Move to the lower legs, squeeze up and down the calves.</a:t>
            </a:r>
          </a:p>
        </p:txBody>
      </p:sp>
      <p:sp>
        <p:nvSpPr>
          <p:cNvPr id="9" name="TextBox 8"/>
          <p:cNvSpPr txBox="1"/>
          <p:nvPr/>
        </p:nvSpPr>
        <p:spPr>
          <a:xfrm>
            <a:off x="5121645" y="379827"/>
            <a:ext cx="6386733" cy="646331"/>
          </a:xfrm>
          <a:prstGeom prst="rect">
            <a:avLst/>
          </a:prstGeom>
          <a:noFill/>
        </p:spPr>
        <p:txBody>
          <a:bodyPr wrap="square" rtlCol="0">
            <a:spAutoFit/>
          </a:bodyPr>
          <a:lstStyle/>
          <a:p>
            <a:r>
              <a:rPr lang="en-GB" sz="3600" dirty="0"/>
              <a:t>Say:  </a:t>
            </a:r>
            <a:r>
              <a:rPr lang="en-GB" sz="3600" b="1" dirty="0"/>
              <a:t>Sleepy Alice – wake up!</a:t>
            </a:r>
          </a:p>
        </p:txBody>
      </p:sp>
      <p:pic>
        <p:nvPicPr>
          <p:cNvPr id="10" name="01-Sleepy-Ali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42757" y="5443946"/>
            <a:ext cx="609600" cy="609600"/>
          </a:xfrm>
          <a:prstGeom prst="rect">
            <a:avLst/>
          </a:prstGeom>
        </p:spPr>
      </p:pic>
    </p:spTree>
    <p:extLst>
      <p:ext uri="{BB962C8B-B14F-4D97-AF65-F5344CB8AC3E}">
        <p14:creationId xmlns:p14="http://schemas.microsoft.com/office/powerpoint/2010/main" val="20242765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415"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200"/>
                    </a14:imgEffect>
                    <a14:imgEffect>
                      <a14:brightnessContrast bright="-9000" contrast="-12000"/>
                    </a14:imgEffect>
                  </a14:imgLayer>
                </a14:imgProps>
              </a:ext>
              <a:ext uri="{28A0092B-C50C-407E-A947-70E740481C1C}">
                <a14:useLocalDpi xmlns:a14="http://schemas.microsoft.com/office/drawing/2010/main" val="0"/>
              </a:ext>
            </a:extLst>
          </a:blip>
          <a:stretch>
            <a:fillRect/>
          </a:stretch>
        </p:blipFill>
        <p:spPr>
          <a:xfrm>
            <a:off x="7014755" y="4180115"/>
            <a:ext cx="4493623" cy="2527663"/>
          </a:xfrm>
          <a:prstGeom prst="rect">
            <a:avLst/>
          </a:prstGeom>
          <a:effectLst>
            <a:glow rad="127000">
              <a:schemeClr val="accent1">
                <a:alpha val="45000"/>
              </a:schemeClr>
            </a:glow>
            <a:reflection endPos="0" dir="5400000" sy="-100000" algn="bl" rotWithShape="0"/>
          </a:effectLst>
        </p:spPr>
      </p:pic>
      <p:sp>
        <p:nvSpPr>
          <p:cNvPr id="6" name="TextBox 5"/>
          <p:cNvSpPr txBox="1"/>
          <p:nvPr/>
        </p:nvSpPr>
        <p:spPr>
          <a:xfrm>
            <a:off x="1009860" y="1484893"/>
            <a:ext cx="9006335" cy="2554545"/>
          </a:xfrm>
          <a:prstGeom prst="rect">
            <a:avLst/>
          </a:prstGeom>
          <a:noFill/>
        </p:spPr>
        <p:txBody>
          <a:bodyPr wrap="square" rtlCol="0">
            <a:spAutoFit/>
          </a:bodyPr>
          <a:lstStyle/>
          <a:p>
            <a:r>
              <a:rPr lang="en-US" sz="3200" b="1" dirty="0"/>
              <a:t>	</a:t>
            </a:r>
            <a:r>
              <a:rPr lang="en-GB" sz="3200" b="1" dirty="0"/>
              <a:t> The Sprinkle</a:t>
            </a:r>
          </a:p>
          <a:p>
            <a:r>
              <a:rPr lang="en-GB" sz="3200" dirty="0"/>
              <a:t>With both hands working at the same time, lightly tap the pads of your fingers, one finger at a time, in a random fashion all over the back, or other area, as if playing piano.</a:t>
            </a:r>
          </a:p>
        </p:txBody>
      </p:sp>
      <p:sp>
        <p:nvSpPr>
          <p:cNvPr id="9" name="TextBox 8"/>
          <p:cNvSpPr txBox="1"/>
          <p:nvPr/>
        </p:nvSpPr>
        <p:spPr>
          <a:xfrm>
            <a:off x="5121645" y="379827"/>
            <a:ext cx="6386733" cy="646331"/>
          </a:xfrm>
          <a:prstGeom prst="rect">
            <a:avLst/>
          </a:prstGeom>
          <a:noFill/>
        </p:spPr>
        <p:txBody>
          <a:bodyPr wrap="square" rtlCol="0">
            <a:spAutoFit/>
          </a:bodyPr>
          <a:lstStyle/>
          <a:p>
            <a:r>
              <a:rPr lang="en-GB" sz="3600" dirty="0"/>
              <a:t>Say: </a:t>
            </a:r>
            <a:r>
              <a:rPr lang="en-GB" sz="3600" b="1" dirty="0"/>
              <a:t>Look- Rabbit! Follow!</a:t>
            </a:r>
          </a:p>
        </p:txBody>
      </p:sp>
      <p:pic>
        <p:nvPicPr>
          <p:cNvPr id="2" name="02-White-Rabb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42757" y="5543844"/>
            <a:ext cx="609600" cy="609600"/>
          </a:xfrm>
          <a:prstGeom prst="rect">
            <a:avLst/>
          </a:prstGeom>
        </p:spPr>
      </p:pic>
    </p:spTree>
    <p:extLst>
      <p:ext uri="{BB962C8B-B14F-4D97-AF65-F5344CB8AC3E}">
        <p14:creationId xmlns:p14="http://schemas.microsoft.com/office/powerpoint/2010/main" val="11494122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00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200"/>
                    </a14:imgEffect>
                    <a14:imgEffect>
                      <a14:brightnessContrast bright="-9000" contrast="-12000"/>
                    </a14:imgEffect>
                  </a14:imgLayer>
                </a14:imgProps>
              </a:ext>
              <a:ext uri="{28A0092B-C50C-407E-A947-70E740481C1C}">
                <a14:useLocalDpi xmlns:a14="http://schemas.microsoft.com/office/drawing/2010/main" val="0"/>
              </a:ext>
            </a:extLst>
          </a:blip>
          <a:stretch>
            <a:fillRect/>
          </a:stretch>
        </p:blipFill>
        <p:spPr>
          <a:xfrm>
            <a:off x="7014755" y="4180115"/>
            <a:ext cx="4493623" cy="2527663"/>
          </a:xfrm>
          <a:prstGeom prst="rect">
            <a:avLst/>
          </a:prstGeom>
          <a:effectLst>
            <a:glow rad="127000">
              <a:schemeClr val="accent1">
                <a:alpha val="45000"/>
              </a:schemeClr>
            </a:glow>
            <a:reflection endPos="0" dir="5400000" sy="-100000" algn="bl" rotWithShape="0"/>
          </a:effectLst>
        </p:spPr>
      </p:pic>
      <p:sp>
        <p:nvSpPr>
          <p:cNvPr id="6" name="TextBox 5"/>
          <p:cNvSpPr txBox="1"/>
          <p:nvPr/>
        </p:nvSpPr>
        <p:spPr>
          <a:xfrm>
            <a:off x="967657" y="702992"/>
            <a:ext cx="9006335" cy="4524315"/>
          </a:xfrm>
          <a:prstGeom prst="rect">
            <a:avLst/>
          </a:prstGeom>
          <a:noFill/>
        </p:spPr>
        <p:txBody>
          <a:bodyPr wrap="square" rtlCol="0">
            <a:spAutoFit/>
          </a:bodyPr>
          <a:lstStyle/>
          <a:p>
            <a:r>
              <a:rPr lang="en-US" sz="3200" b="1" dirty="0"/>
              <a:t>	</a:t>
            </a:r>
            <a:r>
              <a:rPr lang="en-GB" sz="3200" b="1" dirty="0"/>
              <a:t> The fan</a:t>
            </a:r>
          </a:p>
          <a:p>
            <a:r>
              <a:rPr lang="en-GB" sz="3200" dirty="0"/>
              <a:t>Rest your hands flat on either side of the spine at the base of the back. Stroke hands upwards and outwards ‘fanning out’ and finishing at the shoulders. Alternatively brush your hands outwards from the collar bone to the front of the shoulders.  After a while, you can change to brushing down their arms and then legs in large sweeping motions with your hands.</a:t>
            </a:r>
          </a:p>
        </p:txBody>
      </p:sp>
      <p:sp>
        <p:nvSpPr>
          <p:cNvPr id="9" name="TextBox 8"/>
          <p:cNvSpPr txBox="1"/>
          <p:nvPr/>
        </p:nvSpPr>
        <p:spPr>
          <a:xfrm>
            <a:off x="4670475" y="379827"/>
            <a:ext cx="6837904" cy="646331"/>
          </a:xfrm>
          <a:prstGeom prst="rect">
            <a:avLst/>
          </a:prstGeom>
          <a:noFill/>
        </p:spPr>
        <p:txBody>
          <a:bodyPr wrap="square" rtlCol="0">
            <a:spAutoFit/>
          </a:bodyPr>
          <a:lstStyle/>
          <a:p>
            <a:r>
              <a:rPr lang="en-GB" sz="3600" dirty="0"/>
              <a:t>Say: </a:t>
            </a:r>
            <a:r>
              <a:rPr lang="en-GB" sz="3600" b="1" dirty="0"/>
              <a:t> A tea party – I’m coming!</a:t>
            </a:r>
          </a:p>
        </p:txBody>
      </p:sp>
      <p:pic>
        <p:nvPicPr>
          <p:cNvPr id="2" name="04-Too-bi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1403" y="5662742"/>
            <a:ext cx="609600" cy="609600"/>
          </a:xfrm>
          <a:prstGeom prst="rect">
            <a:avLst/>
          </a:prstGeom>
        </p:spPr>
      </p:pic>
    </p:spTree>
    <p:extLst>
      <p:ext uri="{BB962C8B-B14F-4D97-AF65-F5344CB8AC3E}">
        <p14:creationId xmlns:p14="http://schemas.microsoft.com/office/powerpoint/2010/main" val="38106904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37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200"/>
                    </a14:imgEffect>
                    <a14:imgEffect>
                      <a14:brightnessContrast bright="-9000" contrast="-12000"/>
                    </a14:imgEffect>
                  </a14:imgLayer>
                </a14:imgProps>
              </a:ext>
              <a:ext uri="{28A0092B-C50C-407E-A947-70E740481C1C}">
                <a14:useLocalDpi xmlns:a14="http://schemas.microsoft.com/office/drawing/2010/main" val="0"/>
              </a:ext>
            </a:extLst>
          </a:blip>
          <a:stretch>
            <a:fillRect/>
          </a:stretch>
        </p:blipFill>
        <p:spPr>
          <a:xfrm>
            <a:off x="7014755" y="4180115"/>
            <a:ext cx="4493623" cy="2527663"/>
          </a:xfrm>
          <a:prstGeom prst="rect">
            <a:avLst/>
          </a:prstGeom>
          <a:effectLst>
            <a:glow rad="127000">
              <a:schemeClr val="accent1">
                <a:alpha val="45000"/>
              </a:schemeClr>
            </a:glow>
            <a:reflection endPos="0" dir="5400000" sy="-100000" algn="bl" rotWithShape="0"/>
          </a:effectLst>
        </p:spPr>
      </p:pic>
      <p:sp>
        <p:nvSpPr>
          <p:cNvPr id="6" name="TextBox 5"/>
          <p:cNvSpPr txBox="1"/>
          <p:nvPr/>
        </p:nvSpPr>
        <p:spPr>
          <a:xfrm>
            <a:off x="1347485" y="1572085"/>
            <a:ext cx="9006335" cy="2062103"/>
          </a:xfrm>
          <a:prstGeom prst="rect">
            <a:avLst/>
          </a:prstGeom>
          <a:noFill/>
        </p:spPr>
        <p:txBody>
          <a:bodyPr wrap="square" rtlCol="0">
            <a:spAutoFit/>
          </a:bodyPr>
          <a:lstStyle/>
          <a:p>
            <a:r>
              <a:rPr lang="en-US" sz="3200" b="1" dirty="0"/>
              <a:t>	The</a:t>
            </a:r>
            <a:r>
              <a:rPr lang="en-GB" sz="3200" b="1" dirty="0"/>
              <a:t> Swish</a:t>
            </a:r>
          </a:p>
          <a:p>
            <a:r>
              <a:rPr lang="en-GB" sz="3200" dirty="0"/>
              <a:t>Use a thin scarf or other fine fabric and swish it across their body, face and head. Alternatively, use a fan to fan them.</a:t>
            </a:r>
          </a:p>
        </p:txBody>
      </p:sp>
      <p:sp>
        <p:nvSpPr>
          <p:cNvPr id="9" name="TextBox 8"/>
          <p:cNvSpPr txBox="1"/>
          <p:nvPr/>
        </p:nvSpPr>
        <p:spPr>
          <a:xfrm>
            <a:off x="4670475" y="379827"/>
            <a:ext cx="6837904" cy="646331"/>
          </a:xfrm>
          <a:prstGeom prst="rect">
            <a:avLst/>
          </a:prstGeom>
          <a:noFill/>
        </p:spPr>
        <p:txBody>
          <a:bodyPr wrap="square" rtlCol="0">
            <a:spAutoFit/>
          </a:bodyPr>
          <a:lstStyle/>
          <a:p>
            <a:r>
              <a:rPr lang="en-GB" sz="3600" dirty="0"/>
              <a:t>Say: </a:t>
            </a:r>
            <a:r>
              <a:rPr lang="en-GB" sz="3600" b="1" dirty="0"/>
              <a:t> Food fight!</a:t>
            </a:r>
          </a:p>
        </p:txBody>
      </p:sp>
      <p:pic>
        <p:nvPicPr>
          <p:cNvPr id="2" name="03-Falli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47485" y="5628249"/>
            <a:ext cx="609600" cy="609600"/>
          </a:xfrm>
          <a:prstGeom prst="rect">
            <a:avLst/>
          </a:prstGeom>
        </p:spPr>
      </p:pic>
    </p:spTree>
    <p:extLst>
      <p:ext uri="{BB962C8B-B14F-4D97-AF65-F5344CB8AC3E}">
        <p14:creationId xmlns:p14="http://schemas.microsoft.com/office/powerpoint/2010/main" val="41787514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71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200"/>
                    </a14:imgEffect>
                    <a14:imgEffect>
                      <a14:brightnessContrast bright="-9000" contrast="-12000"/>
                    </a14:imgEffect>
                  </a14:imgLayer>
                </a14:imgProps>
              </a:ext>
              <a:ext uri="{28A0092B-C50C-407E-A947-70E740481C1C}">
                <a14:useLocalDpi xmlns:a14="http://schemas.microsoft.com/office/drawing/2010/main" val="0"/>
              </a:ext>
            </a:extLst>
          </a:blip>
          <a:stretch>
            <a:fillRect/>
          </a:stretch>
        </p:blipFill>
        <p:spPr>
          <a:xfrm>
            <a:off x="7014755" y="4180115"/>
            <a:ext cx="4493623" cy="2527663"/>
          </a:xfrm>
          <a:prstGeom prst="rect">
            <a:avLst/>
          </a:prstGeom>
          <a:effectLst>
            <a:glow rad="127000">
              <a:schemeClr val="accent1">
                <a:alpha val="45000"/>
              </a:schemeClr>
            </a:glow>
            <a:reflection endPos="0" dir="5400000" sy="-100000" algn="bl" rotWithShape="0"/>
          </a:effectLst>
        </p:spPr>
      </p:pic>
      <p:sp>
        <p:nvSpPr>
          <p:cNvPr id="6" name="TextBox 5"/>
          <p:cNvSpPr txBox="1"/>
          <p:nvPr/>
        </p:nvSpPr>
        <p:spPr>
          <a:xfrm>
            <a:off x="1347485" y="1839591"/>
            <a:ext cx="9006335" cy="2062103"/>
          </a:xfrm>
          <a:prstGeom prst="rect">
            <a:avLst/>
          </a:prstGeom>
          <a:noFill/>
        </p:spPr>
        <p:txBody>
          <a:bodyPr wrap="square" rtlCol="0">
            <a:spAutoFit/>
          </a:bodyPr>
          <a:lstStyle/>
          <a:p>
            <a:r>
              <a:rPr lang="en-US" sz="3200" b="1" dirty="0"/>
              <a:t>	</a:t>
            </a:r>
            <a:r>
              <a:rPr lang="en-GB" sz="3200" b="1" dirty="0"/>
              <a:t>The drum </a:t>
            </a:r>
          </a:p>
          <a:p>
            <a:r>
              <a:rPr lang="en-GB" sz="3200" dirty="0"/>
              <a:t>With both hands held in loosely clenched fists and with hands moving one after the other, gently ‘drum’ all over.</a:t>
            </a:r>
          </a:p>
        </p:txBody>
      </p:sp>
      <p:sp>
        <p:nvSpPr>
          <p:cNvPr id="9" name="TextBox 8"/>
          <p:cNvSpPr txBox="1"/>
          <p:nvPr/>
        </p:nvSpPr>
        <p:spPr>
          <a:xfrm>
            <a:off x="4797083" y="379827"/>
            <a:ext cx="6711296" cy="1200329"/>
          </a:xfrm>
          <a:prstGeom prst="rect">
            <a:avLst/>
          </a:prstGeom>
          <a:noFill/>
        </p:spPr>
        <p:txBody>
          <a:bodyPr wrap="square" rtlCol="0">
            <a:spAutoFit/>
          </a:bodyPr>
          <a:lstStyle/>
          <a:p>
            <a:r>
              <a:rPr lang="en-GB" sz="3600" dirty="0"/>
              <a:t>Say: </a:t>
            </a:r>
            <a:r>
              <a:rPr lang="en-GB" sz="3600" b="1" dirty="0"/>
              <a:t> Here comes the Queen </a:t>
            </a:r>
          </a:p>
          <a:p>
            <a:r>
              <a:rPr lang="en-GB" sz="3600" b="1" dirty="0"/>
              <a:t>   – off with their heads!</a:t>
            </a:r>
          </a:p>
        </p:txBody>
      </p:sp>
      <p:pic>
        <p:nvPicPr>
          <p:cNvPr id="2" name="11-Painting-the-roses-red--off-with-your-hea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00554" y="5443946"/>
            <a:ext cx="609600" cy="609600"/>
          </a:xfrm>
          <a:prstGeom prst="rect">
            <a:avLst/>
          </a:prstGeom>
        </p:spPr>
      </p:pic>
    </p:spTree>
    <p:extLst>
      <p:ext uri="{BB962C8B-B14F-4D97-AF65-F5344CB8AC3E}">
        <p14:creationId xmlns:p14="http://schemas.microsoft.com/office/powerpoint/2010/main" val="4212879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65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200"/>
                    </a14:imgEffect>
                    <a14:imgEffect>
                      <a14:brightnessContrast bright="-9000" contrast="-12000"/>
                    </a14:imgEffect>
                  </a14:imgLayer>
                </a14:imgProps>
              </a:ext>
              <a:ext uri="{28A0092B-C50C-407E-A947-70E740481C1C}">
                <a14:useLocalDpi xmlns:a14="http://schemas.microsoft.com/office/drawing/2010/main" val="0"/>
              </a:ext>
            </a:extLst>
          </a:blip>
          <a:stretch>
            <a:fillRect/>
          </a:stretch>
        </p:blipFill>
        <p:spPr>
          <a:xfrm>
            <a:off x="7014755" y="4180115"/>
            <a:ext cx="4493623" cy="2527663"/>
          </a:xfrm>
          <a:prstGeom prst="rect">
            <a:avLst/>
          </a:prstGeom>
          <a:effectLst>
            <a:glow rad="127000">
              <a:schemeClr val="accent1">
                <a:alpha val="45000"/>
              </a:schemeClr>
            </a:glow>
            <a:reflection endPos="0" dir="5400000" sy="-100000" algn="bl" rotWithShape="0"/>
          </a:effectLst>
        </p:spPr>
      </p:pic>
      <p:sp>
        <p:nvSpPr>
          <p:cNvPr id="6" name="TextBox 5"/>
          <p:cNvSpPr txBox="1"/>
          <p:nvPr/>
        </p:nvSpPr>
        <p:spPr>
          <a:xfrm>
            <a:off x="1347485" y="1325864"/>
            <a:ext cx="9006335" cy="2554545"/>
          </a:xfrm>
          <a:prstGeom prst="rect">
            <a:avLst/>
          </a:prstGeom>
          <a:noFill/>
        </p:spPr>
        <p:txBody>
          <a:bodyPr wrap="square" rtlCol="0">
            <a:spAutoFit/>
          </a:bodyPr>
          <a:lstStyle/>
          <a:p>
            <a:r>
              <a:rPr lang="en-US" sz="3200" b="1" dirty="0"/>
              <a:t>	</a:t>
            </a:r>
            <a:r>
              <a:rPr lang="en-GB" sz="3200" b="1" dirty="0"/>
              <a:t>The Spiral</a:t>
            </a:r>
          </a:p>
          <a:p>
            <a:r>
              <a:rPr lang="en-GB" sz="3200" dirty="0"/>
              <a:t>Begin with your index finger in the middle of the back, or other area such as hands or feet, and gently trace a spiral outwards and then reverse inwards again repeatedly.</a:t>
            </a:r>
          </a:p>
        </p:txBody>
      </p:sp>
      <p:sp>
        <p:nvSpPr>
          <p:cNvPr id="9" name="TextBox 8"/>
          <p:cNvSpPr txBox="1"/>
          <p:nvPr/>
        </p:nvSpPr>
        <p:spPr>
          <a:xfrm>
            <a:off x="3629465" y="379827"/>
            <a:ext cx="7878914" cy="646331"/>
          </a:xfrm>
          <a:prstGeom prst="rect">
            <a:avLst/>
          </a:prstGeom>
          <a:noFill/>
        </p:spPr>
        <p:txBody>
          <a:bodyPr wrap="square" rtlCol="0">
            <a:spAutoFit/>
          </a:bodyPr>
          <a:lstStyle/>
          <a:p>
            <a:r>
              <a:rPr lang="en-GB" sz="3600" dirty="0"/>
              <a:t>Say: </a:t>
            </a:r>
            <a:r>
              <a:rPr lang="en-GB" sz="3600" b="1" dirty="0"/>
              <a:t> Time to go – follow that rabbit!</a:t>
            </a:r>
          </a:p>
        </p:txBody>
      </p:sp>
      <p:pic>
        <p:nvPicPr>
          <p:cNvPr id="2" name="02-White-Rabb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47485" y="5557910"/>
            <a:ext cx="609600" cy="609600"/>
          </a:xfrm>
          <a:prstGeom prst="rect">
            <a:avLst/>
          </a:prstGeom>
        </p:spPr>
      </p:pic>
    </p:spTree>
    <p:extLst>
      <p:ext uri="{BB962C8B-B14F-4D97-AF65-F5344CB8AC3E}">
        <p14:creationId xmlns:p14="http://schemas.microsoft.com/office/powerpoint/2010/main" val="29852676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00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200"/>
                    </a14:imgEffect>
                    <a14:imgEffect>
                      <a14:brightnessContrast bright="-9000" contrast="-12000"/>
                    </a14:imgEffect>
                  </a14:imgLayer>
                </a14:imgProps>
              </a:ext>
              <a:ext uri="{28A0092B-C50C-407E-A947-70E740481C1C}">
                <a14:useLocalDpi xmlns:a14="http://schemas.microsoft.com/office/drawing/2010/main" val="0"/>
              </a:ext>
            </a:extLst>
          </a:blip>
          <a:stretch>
            <a:fillRect/>
          </a:stretch>
        </p:blipFill>
        <p:spPr>
          <a:xfrm>
            <a:off x="7478989" y="4180115"/>
            <a:ext cx="4493623" cy="2527663"/>
          </a:xfrm>
          <a:prstGeom prst="rect">
            <a:avLst/>
          </a:prstGeom>
          <a:effectLst>
            <a:glow rad="127000">
              <a:schemeClr val="accent1">
                <a:alpha val="45000"/>
              </a:schemeClr>
            </a:glow>
            <a:reflection endPos="0" dir="5400000" sy="-100000" algn="bl" rotWithShape="0"/>
          </a:effectLst>
        </p:spPr>
      </p:pic>
      <p:sp>
        <p:nvSpPr>
          <p:cNvPr id="6" name="TextBox 5"/>
          <p:cNvSpPr txBox="1"/>
          <p:nvPr/>
        </p:nvSpPr>
        <p:spPr>
          <a:xfrm>
            <a:off x="955097" y="213693"/>
            <a:ext cx="10847697" cy="1877437"/>
          </a:xfrm>
          <a:prstGeom prst="rect">
            <a:avLst/>
          </a:prstGeom>
          <a:noFill/>
        </p:spPr>
        <p:txBody>
          <a:bodyPr wrap="square" rtlCol="0">
            <a:spAutoFit/>
          </a:bodyPr>
          <a:lstStyle/>
          <a:p>
            <a:r>
              <a:rPr lang="en-US" sz="3200" b="1" dirty="0"/>
              <a:t>	The </a:t>
            </a:r>
            <a:r>
              <a:rPr lang="en-GB" sz="3200" b="1" dirty="0"/>
              <a:t>Head &amp; Face Rub</a:t>
            </a:r>
          </a:p>
          <a:p>
            <a:r>
              <a:rPr lang="en-GB" sz="2800" dirty="0"/>
              <a:t>Use your fingers to make small sweeping movements from the middle of the eyebrows out to the hairline, repeating as you cover the whole forehead.</a:t>
            </a:r>
          </a:p>
        </p:txBody>
      </p:sp>
      <p:sp>
        <p:nvSpPr>
          <p:cNvPr id="9" name="TextBox 8"/>
          <p:cNvSpPr txBox="1"/>
          <p:nvPr/>
        </p:nvSpPr>
        <p:spPr>
          <a:xfrm>
            <a:off x="6816550" y="0"/>
            <a:ext cx="7878914" cy="646331"/>
          </a:xfrm>
          <a:prstGeom prst="rect">
            <a:avLst/>
          </a:prstGeom>
          <a:noFill/>
        </p:spPr>
        <p:txBody>
          <a:bodyPr wrap="square" rtlCol="0">
            <a:spAutoFit/>
          </a:bodyPr>
          <a:lstStyle/>
          <a:p>
            <a:r>
              <a:rPr lang="en-GB" sz="3600" dirty="0"/>
              <a:t>Say: </a:t>
            </a:r>
            <a:r>
              <a:rPr lang="en-GB" sz="3600" b="1" dirty="0"/>
              <a:t> I’m full – let’s rest.</a:t>
            </a:r>
          </a:p>
        </p:txBody>
      </p:sp>
      <p:sp>
        <p:nvSpPr>
          <p:cNvPr id="2" name="TextBox 1"/>
          <p:cNvSpPr txBox="1"/>
          <p:nvPr/>
        </p:nvSpPr>
        <p:spPr>
          <a:xfrm>
            <a:off x="955096" y="2275796"/>
            <a:ext cx="10847698" cy="1384995"/>
          </a:xfrm>
          <a:prstGeom prst="rect">
            <a:avLst/>
          </a:prstGeom>
          <a:noFill/>
        </p:spPr>
        <p:txBody>
          <a:bodyPr wrap="square" rtlCol="0">
            <a:spAutoFit/>
          </a:bodyPr>
          <a:lstStyle/>
          <a:p>
            <a:r>
              <a:rPr lang="en-GB" sz="2800" dirty="0"/>
              <a:t>Next sweep down with the fingers of both hands from the bridge of the nose and out across the cheekbones. You could repeat these above the top lip and on the chin</a:t>
            </a:r>
          </a:p>
        </p:txBody>
      </p:sp>
      <p:sp>
        <p:nvSpPr>
          <p:cNvPr id="7" name="TextBox 6"/>
          <p:cNvSpPr txBox="1"/>
          <p:nvPr/>
        </p:nvSpPr>
        <p:spPr>
          <a:xfrm>
            <a:off x="955096" y="3800825"/>
            <a:ext cx="6824337" cy="1384995"/>
          </a:xfrm>
          <a:prstGeom prst="rect">
            <a:avLst/>
          </a:prstGeom>
          <a:noFill/>
        </p:spPr>
        <p:txBody>
          <a:bodyPr wrap="square" rtlCol="0">
            <a:spAutoFit/>
          </a:bodyPr>
          <a:lstStyle/>
          <a:p>
            <a:r>
              <a:rPr lang="en-GB" sz="2800" dirty="0"/>
              <a:t>Next make small circles on from the cheekbones down along the jaw, with the circles moving up and back to start.</a:t>
            </a:r>
          </a:p>
        </p:txBody>
      </p:sp>
      <p:sp>
        <p:nvSpPr>
          <p:cNvPr id="8" name="TextBox 7"/>
          <p:cNvSpPr txBox="1"/>
          <p:nvPr/>
        </p:nvSpPr>
        <p:spPr>
          <a:xfrm>
            <a:off x="955096" y="5370486"/>
            <a:ext cx="6824337" cy="1384995"/>
          </a:xfrm>
          <a:prstGeom prst="rect">
            <a:avLst/>
          </a:prstGeom>
          <a:noFill/>
        </p:spPr>
        <p:txBody>
          <a:bodyPr wrap="square" rtlCol="0">
            <a:spAutoFit/>
          </a:bodyPr>
          <a:lstStyle/>
          <a:p>
            <a:r>
              <a:rPr lang="en-GB" sz="2800" dirty="0"/>
              <a:t>Finally, move to the top and back of the head, using your fingers to massage in a circular movement.</a:t>
            </a:r>
          </a:p>
        </p:txBody>
      </p:sp>
      <p:pic>
        <p:nvPicPr>
          <p:cNvPr id="4" name="12-Wake-up--just-a-dre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45496" y="5758183"/>
            <a:ext cx="609600" cy="609600"/>
          </a:xfrm>
          <a:prstGeom prst="rect">
            <a:avLst/>
          </a:prstGeom>
        </p:spPr>
      </p:pic>
    </p:spTree>
    <p:extLst>
      <p:ext uri="{BB962C8B-B14F-4D97-AF65-F5344CB8AC3E}">
        <p14:creationId xmlns:p14="http://schemas.microsoft.com/office/powerpoint/2010/main" val="3733817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99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200"/>
                    </a14:imgEffect>
                    <a14:imgEffect>
                      <a14:brightnessContrast bright="-9000" contrast="-12000"/>
                    </a14:imgEffect>
                  </a14:imgLayer>
                </a14:imgProps>
              </a:ext>
              <a:ext uri="{28A0092B-C50C-407E-A947-70E740481C1C}">
                <a14:useLocalDpi xmlns:a14="http://schemas.microsoft.com/office/drawing/2010/main" val="0"/>
              </a:ext>
            </a:extLst>
          </a:blip>
          <a:stretch>
            <a:fillRect/>
          </a:stretch>
        </p:blipFill>
        <p:spPr>
          <a:xfrm>
            <a:off x="7014755" y="4180115"/>
            <a:ext cx="4493623" cy="2527663"/>
          </a:xfrm>
          <a:prstGeom prst="rect">
            <a:avLst/>
          </a:prstGeom>
          <a:effectLst>
            <a:glow rad="127000">
              <a:schemeClr val="accent1">
                <a:alpha val="45000"/>
              </a:schemeClr>
            </a:glow>
            <a:reflection endPos="0" dir="5400000" sy="-100000" algn="bl" rotWithShape="0"/>
          </a:effectLst>
        </p:spPr>
      </p:pic>
      <p:sp>
        <p:nvSpPr>
          <p:cNvPr id="6" name="TextBox 5"/>
          <p:cNvSpPr txBox="1"/>
          <p:nvPr/>
        </p:nvSpPr>
        <p:spPr>
          <a:xfrm>
            <a:off x="1319350" y="1572085"/>
            <a:ext cx="9006335" cy="2062103"/>
          </a:xfrm>
          <a:prstGeom prst="rect">
            <a:avLst/>
          </a:prstGeom>
          <a:noFill/>
        </p:spPr>
        <p:txBody>
          <a:bodyPr wrap="square" rtlCol="0">
            <a:spAutoFit/>
          </a:bodyPr>
          <a:lstStyle/>
          <a:p>
            <a:r>
              <a:rPr lang="en-US" sz="3200" b="1" dirty="0"/>
              <a:t>	</a:t>
            </a:r>
            <a:r>
              <a:rPr lang="en-GB" sz="3200" b="1" dirty="0"/>
              <a:t>The goodbye</a:t>
            </a:r>
          </a:p>
          <a:p>
            <a:r>
              <a:rPr lang="en-GB" sz="3200" dirty="0"/>
              <a:t>Use one hand to support back of pupil’s hand or behind heel of foot. Use other hand to gently rub down from palm/heel to fingers/toes.</a:t>
            </a:r>
          </a:p>
        </p:txBody>
      </p:sp>
      <p:sp>
        <p:nvSpPr>
          <p:cNvPr id="9" name="TextBox 8"/>
          <p:cNvSpPr txBox="1"/>
          <p:nvPr/>
        </p:nvSpPr>
        <p:spPr>
          <a:xfrm>
            <a:off x="3629465" y="379827"/>
            <a:ext cx="7878914" cy="646331"/>
          </a:xfrm>
          <a:prstGeom prst="rect">
            <a:avLst/>
          </a:prstGeom>
          <a:noFill/>
        </p:spPr>
        <p:txBody>
          <a:bodyPr wrap="square" rtlCol="0">
            <a:spAutoFit/>
          </a:bodyPr>
          <a:lstStyle/>
          <a:p>
            <a:r>
              <a:rPr lang="en-GB" sz="3600" dirty="0"/>
              <a:t>Say: </a:t>
            </a:r>
            <a:r>
              <a:rPr lang="en-GB" sz="3600" b="1" dirty="0"/>
              <a:t> Shake hands – goodbye.</a:t>
            </a:r>
          </a:p>
        </p:txBody>
      </p:sp>
      <p:pic>
        <p:nvPicPr>
          <p:cNvPr id="2" name="01-Sleepy-Ali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19350" y="5614182"/>
            <a:ext cx="609600" cy="609600"/>
          </a:xfrm>
          <a:prstGeom prst="rect">
            <a:avLst/>
          </a:prstGeom>
        </p:spPr>
      </p:pic>
    </p:spTree>
    <p:extLst>
      <p:ext uri="{BB962C8B-B14F-4D97-AF65-F5344CB8AC3E}">
        <p14:creationId xmlns:p14="http://schemas.microsoft.com/office/powerpoint/2010/main" val="10751592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41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30000">
              <a:schemeClr val="accent1">
                <a:lumMod val="97000"/>
                <a:lumOff val="3000"/>
                <a:alpha val="58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205000"/>
                    </a14:imgEffect>
                  </a14:imgLayer>
                </a14:imgProps>
              </a:ext>
              <a:ext uri="{28A0092B-C50C-407E-A947-70E740481C1C}">
                <a14:useLocalDpi xmlns:a14="http://schemas.microsoft.com/office/drawing/2010/main" val="0"/>
              </a:ext>
            </a:extLst>
          </a:blip>
          <a:stretch>
            <a:fillRect/>
          </a:stretch>
        </p:blipFill>
        <p:spPr>
          <a:xfrm>
            <a:off x="1553189" y="1561515"/>
            <a:ext cx="9236730" cy="4733778"/>
          </a:xfrm>
          <a:prstGeom prst="rect">
            <a:avLst/>
          </a:prstGeom>
        </p:spPr>
      </p:pic>
      <p:sp>
        <p:nvSpPr>
          <p:cNvPr id="6" name="TextBox 5"/>
          <p:cNvSpPr txBox="1"/>
          <p:nvPr/>
        </p:nvSpPr>
        <p:spPr>
          <a:xfrm>
            <a:off x="1553189" y="351692"/>
            <a:ext cx="9236730" cy="1938992"/>
          </a:xfrm>
          <a:prstGeom prst="rect">
            <a:avLst/>
          </a:prstGeom>
          <a:noFill/>
        </p:spPr>
        <p:txBody>
          <a:bodyPr wrap="square" rtlCol="0">
            <a:spAutoFit/>
          </a:bodyPr>
          <a:lstStyle/>
          <a:p>
            <a:pPr algn="ctr"/>
            <a:r>
              <a:rPr lang="en-GB" sz="6000" dirty="0">
                <a:latin typeface="+mj-lt"/>
              </a:rPr>
              <a:t>Thank your partner for joining you for massage.</a:t>
            </a:r>
          </a:p>
        </p:txBody>
      </p:sp>
    </p:spTree>
    <p:extLst>
      <p:ext uri="{BB962C8B-B14F-4D97-AF65-F5344CB8AC3E}">
        <p14:creationId xmlns:p14="http://schemas.microsoft.com/office/powerpoint/2010/main" val="1253119998"/>
      </p:ext>
    </p:extLst>
  </p:cSld>
  <p:clrMapOvr>
    <a:masterClrMapping/>
  </p:clrMapOvr>
</p:sld>
</file>

<file path=ppt/theme/theme1.xml><?xml version="1.0" encoding="utf-8"?>
<a:theme xmlns:a="http://schemas.openxmlformats.org/drawingml/2006/main" name="Badg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TM10001106[[fn=Badge]]</Template>
  <TotalTime>92</TotalTime>
  <Words>375</Words>
  <Application>Microsoft Office PowerPoint</Application>
  <PresentationFormat>Widescreen</PresentationFormat>
  <Paragraphs>46</Paragraphs>
  <Slides>15</Slides>
  <Notes>0</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Courier New</vt:lpstr>
      <vt:lpstr>Gill Sans MT</vt:lpstr>
      <vt:lpstr>Impact</vt:lpstr>
      <vt:lpstr>Badge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of Edinburgh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 Arbuckle</dc:creator>
  <cp:lastModifiedBy>Rebecca Vaughan</cp:lastModifiedBy>
  <cp:revision>12</cp:revision>
  <dcterms:created xsi:type="dcterms:W3CDTF">2018-09-12T08:29:01Z</dcterms:created>
  <dcterms:modified xsi:type="dcterms:W3CDTF">2020-03-19T12:37:59Z</dcterms:modified>
</cp:coreProperties>
</file>